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Ex1.xml" ContentType="application/vnd.ms-office.chartex+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3.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4.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charts/chart6.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7.xml" ContentType="application/vnd.openxmlformats-officedocument.themeOverride+xml"/>
  <Override PartName="/ppt/notesSlides/notesSlide1.xml" ContentType="application/vnd.openxmlformats-officedocument.presentationml.notesSlid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8.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2"/>
  </p:notesMasterIdLst>
  <p:sldIdLst>
    <p:sldId id="256" r:id="rId2"/>
    <p:sldId id="257" r:id="rId3"/>
    <p:sldId id="259" r:id="rId4"/>
    <p:sldId id="260" r:id="rId5"/>
    <p:sldId id="261" r:id="rId6"/>
    <p:sldId id="263" r:id="rId7"/>
    <p:sldId id="264" r:id="rId8"/>
    <p:sldId id="265" r:id="rId9"/>
    <p:sldId id="266" r:id="rId10"/>
    <p:sldId id="267" r:id="rId11"/>
    <p:sldId id="262" r:id="rId12"/>
    <p:sldId id="268" r:id="rId13"/>
    <p:sldId id="269" r:id="rId14"/>
    <p:sldId id="270" r:id="rId15"/>
    <p:sldId id="271" r:id="rId16"/>
    <p:sldId id="272" r:id="rId17"/>
    <p:sldId id="273" r:id="rId18"/>
    <p:sldId id="274" r:id="rId19"/>
    <p:sldId id="275"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25" autoAdjust="0"/>
    <p:restoredTop sz="96110" autoAdjust="0"/>
  </p:normalViewPr>
  <p:slideViewPr>
    <p:cSldViewPr snapToGrid="0">
      <p:cViewPr>
        <p:scale>
          <a:sx n="78" d="100"/>
          <a:sy n="78" d="100"/>
        </p:scale>
        <p:origin x="1074" y="65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NULL"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1.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2.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3.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4.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5.xlsx"/></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NULL" TargetMode="External"/><Relationship Id="rId4" Type="http://schemas.openxmlformats.org/officeDocument/2006/relationships/themeOverride" Target="../theme/themeOverrid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Distribution of Males and Females at the zip code</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properties!$AM$2</c:f>
              <c:strCache>
                <c:ptCount val="1"/>
                <c:pt idx="0">
                  <c:v>Total Males</c:v>
                </c:pt>
              </c:strCache>
            </c:strRef>
          </c:tx>
          <c:spPr>
            <a:solidFill>
              <a:schemeClr val="accent1"/>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properties!$AM$3:$AM$34</c:f>
              <c:numCache>
                <c:formatCode>#,##0</c:formatCode>
                <c:ptCount val="32"/>
                <c:pt idx="0">
                  <c:v>26609</c:v>
                </c:pt>
                <c:pt idx="1">
                  <c:v>21318</c:v>
                </c:pt>
                <c:pt idx="2">
                  <c:v>4090</c:v>
                </c:pt>
                <c:pt idx="3">
                  <c:v>9996</c:v>
                </c:pt>
                <c:pt idx="4">
                  <c:v>9770</c:v>
                </c:pt>
                <c:pt idx="5">
                  <c:v>9322</c:v>
                </c:pt>
                <c:pt idx="6">
                  <c:v>25920</c:v>
                </c:pt>
                <c:pt idx="7">
                  <c:v>24860</c:v>
                </c:pt>
                <c:pt idx="8">
                  <c:v>14082</c:v>
                </c:pt>
                <c:pt idx="9">
                  <c:v>13548</c:v>
                </c:pt>
                <c:pt idx="10">
                  <c:v>34796</c:v>
                </c:pt>
                <c:pt idx="11">
                  <c:v>33007</c:v>
                </c:pt>
                <c:pt idx="12">
                  <c:v>21903</c:v>
                </c:pt>
                <c:pt idx="13">
                  <c:v>21887</c:v>
                </c:pt>
                <c:pt idx="14">
                  <c:v>24273</c:v>
                </c:pt>
                <c:pt idx="15">
                  <c:v>7726</c:v>
                </c:pt>
                <c:pt idx="16">
                  <c:v>11333</c:v>
                </c:pt>
                <c:pt idx="17">
                  <c:v>26535</c:v>
                </c:pt>
                <c:pt idx="18">
                  <c:v>27171</c:v>
                </c:pt>
                <c:pt idx="19">
                  <c:v>30143</c:v>
                </c:pt>
                <c:pt idx="20">
                  <c:v>35119</c:v>
                </c:pt>
                <c:pt idx="21">
                  <c:v>18894</c:v>
                </c:pt>
                <c:pt idx="22">
                  <c:v>16088</c:v>
                </c:pt>
                <c:pt idx="23">
                  <c:v>12099</c:v>
                </c:pt>
                <c:pt idx="24">
                  <c:v>22620</c:v>
                </c:pt>
                <c:pt idx="25">
                  <c:v>12536</c:v>
                </c:pt>
                <c:pt idx="26">
                  <c:v>20554</c:v>
                </c:pt>
                <c:pt idx="27">
                  <c:v>19038</c:v>
                </c:pt>
                <c:pt idx="28">
                  <c:v>3193</c:v>
                </c:pt>
                <c:pt idx="29">
                  <c:v>1794</c:v>
                </c:pt>
                <c:pt idx="30">
                  <c:v>4380</c:v>
                </c:pt>
                <c:pt idx="31">
                  <c:v>12629</c:v>
                </c:pt>
              </c:numCache>
            </c:numRef>
          </c:val>
          <c:extLst>
            <c:ext xmlns:c16="http://schemas.microsoft.com/office/drawing/2014/chart" uri="{C3380CC4-5D6E-409C-BE32-E72D297353CC}">
              <c16:uniqueId val="{00000000-ABF0-4331-BE00-0C0D9DCE5357}"/>
            </c:ext>
          </c:extLst>
        </c:ser>
        <c:ser>
          <c:idx val="1"/>
          <c:order val="1"/>
          <c:tx>
            <c:strRef>
              <c:f>properties!$AN$2</c:f>
              <c:strCache>
                <c:ptCount val="1"/>
                <c:pt idx="0">
                  <c:v>Total Females</c:v>
                </c:pt>
              </c:strCache>
            </c:strRef>
          </c:tx>
          <c:spPr>
            <a:solidFill>
              <a:schemeClr val="accent2"/>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properties!$AN$3:$AN$34</c:f>
              <c:numCache>
                <c:formatCode>#,##0</c:formatCode>
                <c:ptCount val="32"/>
                <c:pt idx="0">
                  <c:v>22922</c:v>
                </c:pt>
                <c:pt idx="1">
                  <c:v>17239</c:v>
                </c:pt>
                <c:pt idx="2">
                  <c:v>4347</c:v>
                </c:pt>
                <c:pt idx="3">
                  <c:v>10359</c:v>
                </c:pt>
                <c:pt idx="4">
                  <c:v>10197</c:v>
                </c:pt>
                <c:pt idx="5">
                  <c:v>9134</c:v>
                </c:pt>
                <c:pt idx="6">
                  <c:v>21959</c:v>
                </c:pt>
                <c:pt idx="7">
                  <c:v>21340</c:v>
                </c:pt>
                <c:pt idx="8">
                  <c:v>13440</c:v>
                </c:pt>
                <c:pt idx="9">
                  <c:v>9464</c:v>
                </c:pt>
                <c:pt idx="10">
                  <c:v>28765</c:v>
                </c:pt>
                <c:pt idx="11">
                  <c:v>26904</c:v>
                </c:pt>
                <c:pt idx="12">
                  <c:v>15402</c:v>
                </c:pt>
                <c:pt idx="13">
                  <c:v>15434</c:v>
                </c:pt>
                <c:pt idx="14">
                  <c:v>17581</c:v>
                </c:pt>
                <c:pt idx="15">
                  <c:v>8124</c:v>
                </c:pt>
                <c:pt idx="16">
                  <c:v>11311</c:v>
                </c:pt>
                <c:pt idx="17">
                  <c:v>22899</c:v>
                </c:pt>
                <c:pt idx="18">
                  <c:v>23159</c:v>
                </c:pt>
                <c:pt idx="19">
                  <c:v>24140</c:v>
                </c:pt>
                <c:pt idx="20">
                  <c:v>28710</c:v>
                </c:pt>
                <c:pt idx="21">
                  <c:v>13846</c:v>
                </c:pt>
                <c:pt idx="22">
                  <c:v>11617</c:v>
                </c:pt>
                <c:pt idx="23">
                  <c:v>10822</c:v>
                </c:pt>
                <c:pt idx="24">
                  <c:v>19071</c:v>
                </c:pt>
                <c:pt idx="25">
                  <c:v>13011</c:v>
                </c:pt>
                <c:pt idx="26">
                  <c:v>18627</c:v>
                </c:pt>
                <c:pt idx="27">
                  <c:v>18494</c:v>
                </c:pt>
                <c:pt idx="28">
                  <c:v>2802</c:v>
                </c:pt>
                <c:pt idx="29">
                  <c:v>1651</c:v>
                </c:pt>
                <c:pt idx="30">
                  <c:v>4754</c:v>
                </c:pt>
                <c:pt idx="31">
                  <c:v>13164</c:v>
                </c:pt>
              </c:numCache>
            </c:numRef>
          </c:val>
          <c:extLst>
            <c:ext xmlns:c16="http://schemas.microsoft.com/office/drawing/2014/chart" uri="{C3380CC4-5D6E-409C-BE32-E72D297353CC}">
              <c16:uniqueId val="{00000001-ABF0-4331-BE00-0C0D9DCE5357}"/>
            </c:ext>
          </c:extLst>
        </c:ser>
        <c:dLbls>
          <c:showLegendKey val="0"/>
          <c:showVal val="0"/>
          <c:showCatName val="0"/>
          <c:showSerName val="0"/>
          <c:showPercent val="0"/>
          <c:showBubbleSize val="0"/>
        </c:dLbls>
        <c:gapWidth val="150"/>
        <c:overlap val="100"/>
        <c:axId val="292957792"/>
        <c:axId val="292959040"/>
      </c:barChart>
      <c:catAx>
        <c:axId val="2929577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92959040"/>
        <c:crosses val="autoZero"/>
        <c:auto val="1"/>
        <c:lblAlgn val="ctr"/>
        <c:lblOffset val="100"/>
        <c:noMultiLvlLbl val="0"/>
      </c:catAx>
      <c:valAx>
        <c:axId val="29295904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929577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Average and per Capita Household Incomes</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properties!$AC$2</c:f>
              <c:strCache>
                <c:ptCount val="1"/>
                <c:pt idx="0">
                  <c:v>Average Household Income</c:v>
                </c:pt>
              </c:strCache>
            </c:strRef>
          </c:tx>
          <c:spPr>
            <a:solidFill>
              <a:schemeClr val="accent1"/>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properties!$AC$3:$AC$34</c:f>
              <c:numCache>
                <c:formatCode>_([$$-409]* #,##0_);_([$$-409]* \(#,##0\);_([$$-409]* "-"_);_(@_)</c:formatCode>
                <c:ptCount val="32"/>
                <c:pt idx="0">
                  <c:v>51229</c:v>
                </c:pt>
                <c:pt idx="1">
                  <c:v>38931</c:v>
                </c:pt>
                <c:pt idx="2">
                  <c:v>84988</c:v>
                </c:pt>
                <c:pt idx="3">
                  <c:v>69846</c:v>
                </c:pt>
                <c:pt idx="4">
                  <c:v>74578</c:v>
                </c:pt>
                <c:pt idx="5">
                  <c:v>48055</c:v>
                </c:pt>
                <c:pt idx="6">
                  <c:v>56557</c:v>
                </c:pt>
                <c:pt idx="7">
                  <c:v>56706</c:v>
                </c:pt>
                <c:pt idx="8">
                  <c:v>73751</c:v>
                </c:pt>
                <c:pt idx="9">
                  <c:v>35768</c:v>
                </c:pt>
                <c:pt idx="10">
                  <c:v>42133</c:v>
                </c:pt>
                <c:pt idx="11">
                  <c:v>41155</c:v>
                </c:pt>
                <c:pt idx="12">
                  <c:v>45142</c:v>
                </c:pt>
                <c:pt idx="13">
                  <c:v>46079</c:v>
                </c:pt>
                <c:pt idx="14">
                  <c:v>43921</c:v>
                </c:pt>
                <c:pt idx="15">
                  <c:v>77465</c:v>
                </c:pt>
                <c:pt idx="16">
                  <c:v>65085</c:v>
                </c:pt>
                <c:pt idx="17">
                  <c:v>52633</c:v>
                </c:pt>
                <c:pt idx="18">
                  <c:v>51304</c:v>
                </c:pt>
                <c:pt idx="19">
                  <c:v>40628</c:v>
                </c:pt>
                <c:pt idx="20">
                  <c:v>41745</c:v>
                </c:pt>
                <c:pt idx="21">
                  <c:v>42123</c:v>
                </c:pt>
                <c:pt idx="22">
                  <c:v>42383</c:v>
                </c:pt>
                <c:pt idx="23">
                  <c:v>64033</c:v>
                </c:pt>
                <c:pt idx="24">
                  <c:v>54814</c:v>
                </c:pt>
                <c:pt idx="25">
                  <c:v>113248</c:v>
                </c:pt>
                <c:pt idx="26">
                  <c:v>79799</c:v>
                </c:pt>
                <c:pt idx="27">
                  <c:v>78438</c:v>
                </c:pt>
                <c:pt idx="28">
                  <c:v>48943</c:v>
                </c:pt>
                <c:pt idx="29">
                  <c:v>43170</c:v>
                </c:pt>
                <c:pt idx="30">
                  <c:v>82410</c:v>
                </c:pt>
                <c:pt idx="31">
                  <c:v>55956</c:v>
                </c:pt>
              </c:numCache>
            </c:numRef>
          </c:val>
          <c:extLst>
            <c:ext xmlns:c16="http://schemas.microsoft.com/office/drawing/2014/chart" uri="{C3380CC4-5D6E-409C-BE32-E72D297353CC}">
              <c16:uniqueId val="{00000000-514F-4071-9E32-E3D8BE08CDDB}"/>
            </c:ext>
          </c:extLst>
        </c:ser>
        <c:ser>
          <c:idx val="1"/>
          <c:order val="1"/>
          <c:tx>
            <c:strRef>
              <c:f>properties!$AD$2</c:f>
              <c:strCache>
                <c:ptCount val="1"/>
                <c:pt idx="0">
                  <c:v>Per Capita Household Income</c:v>
                </c:pt>
              </c:strCache>
            </c:strRef>
          </c:tx>
          <c:spPr>
            <a:solidFill>
              <a:schemeClr val="accent2"/>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properties!$AD$3:$AD$34</c:f>
              <c:numCache>
                <c:formatCode>_([$$-409]* #,##0_);_([$$-409]* \(#,##0\);_([$$-409]* "-"_);_(@_)</c:formatCode>
                <c:ptCount val="32"/>
                <c:pt idx="0">
                  <c:v>30185</c:v>
                </c:pt>
                <c:pt idx="1">
                  <c:v>17321</c:v>
                </c:pt>
                <c:pt idx="2">
                  <c:v>41814</c:v>
                </c:pt>
                <c:pt idx="3">
                  <c:v>32168</c:v>
                </c:pt>
                <c:pt idx="4">
                  <c:v>35647</c:v>
                </c:pt>
                <c:pt idx="5">
                  <c:v>16837</c:v>
                </c:pt>
                <c:pt idx="6">
                  <c:v>36212</c:v>
                </c:pt>
                <c:pt idx="7">
                  <c:v>34877</c:v>
                </c:pt>
                <c:pt idx="8">
                  <c:v>43153</c:v>
                </c:pt>
                <c:pt idx="9">
                  <c:v>16665</c:v>
                </c:pt>
                <c:pt idx="10">
                  <c:v>23819</c:v>
                </c:pt>
                <c:pt idx="11">
                  <c:v>22803</c:v>
                </c:pt>
                <c:pt idx="12">
                  <c:v>29251</c:v>
                </c:pt>
                <c:pt idx="13">
                  <c:v>29878</c:v>
                </c:pt>
                <c:pt idx="14">
                  <c:v>27570</c:v>
                </c:pt>
                <c:pt idx="15">
                  <c:v>37019</c:v>
                </c:pt>
                <c:pt idx="16">
                  <c:v>24210</c:v>
                </c:pt>
                <c:pt idx="17">
                  <c:v>30686</c:v>
                </c:pt>
                <c:pt idx="18">
                  <c:v>30628</c:v>
                </c:pt>
                <c:pt idx="19">
                  <c:v>22058</c:v>
                </c:pt>
                <c:pt idx="20">
                  <c:v>23893</c:v>
                </c:pt>
                <c:pt idx="21">
                  <c:v>23400</c:v>
                </c:pt>
                <c:pt idx="22">
                  <c:v>23320</c:v>
                </c:pt>
                <c:pt idx="23">
                  <c:v>43323</c:v>
                </c:pt>
                <c:pt idx="24">
                  <c:v>37124</c:v>
                </c:pt>
                <c:pt idx="25">
                  <c:v>48145</c:v>
                </c:pt>
                <c:pt idx="26">
                  <c:v>38860</c:v>
                </c:pt>
                <c:pt idx="27">
                  <c:v>35923</c:v>
                </c:pt>
                <c:pt idx="28">
                  <c:v>17155</c:v>
                </c:pt>
                <c:pt idx="29">
                  <c:v>17743</c:v>
                </c:pt>
                <c:pt idx="30">
                  <c:v>39867</c:v>
                </c:pt>
                <c:pt idx="31">
                  <c:v>20181</c:v>
                </c:pt>
              </c:numCache>
            </c:numRef>
          </c:val>
          <c:extLst>
            <c:ext xmlns:c16="http://schemas.microsoft.com/office/drawing/2014/chart" uri="{C3380CC4-5D6E-409C-BE32-E72D297353CC}">
              <c16:uniqueId val="{00000001-514F-4071-9E32-E3D8BE08CDDB}"/>
            </c:ext>
          </c:extLst>
        </c:ser>
        <c:dLbls>
          <c:showLegendKey val="0"/>
          <c:showVal val="0"/>
          <c:showCatName val="0"/>
          <c:showSerName val="0"/>
          <c:showPercent val="0"/>
          <c:showBubbleSize val="0"/>
        </c:dLbls>
        <c:gapWidth val="150"/>
        <c:axId val="292957792"/>
        <c:axId val="292959040"/>
      </c:barChart>
      <c:catAx>
        <c:axId val="2929577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92959040"/>
        <c:crosses val="autoZero"/>
        <c:auto val="1"/>
        <c:lblAlgn val="ctr"/>
        <c:lblOffset val="100"/>
        <c:noMultiLvlLbl val="0"/>
      </c:catAx>
      <c:valAx>
        <c:axId val="292959040"/>
        <c:scaling>
          <c:orientation val="minMax"/>
        </c:scaling>
        <c:delete val="0"/>
        <c:axPos val="l"/>
        <c:majorGridlines>
          <c:spPr>
            <a:ln w="9525" cap="flat" cmpd="sng" algn="ctr">
              <a:solidFill>
                <a:schemeClr val="tx1">
                  <a:lumMod val="15000"/>
                  <a:lumOff val="85000"/>
                </a:schemeClr>
              </a:solidFill>
              <a:round/>
            </a:ln>
            <a:effectLst/>
          </c:spPr>
        </c:majorGridlines>
        <c:numFmt formatCode="_([$$-409]* #,##0_);_([$$-409]* \(#,##0\);_([$$-409]*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92957792"/>
        <c:crosses val="autoZero"/>
        <c:crossBetween val="between"/>
      </c:valAx>
      <c:spPr>
        <a:noFill/>
        <a:ln>
          <a:noFill/>
        </a:ln>
        <a:effectLst/>
      </c:spPr>
    </c:plotArea>
    <c:legend>
      <c:legendPos val="b"/>
      <c:layout>
        <c:manualLayout>
          <c:xMode val="edge"/>
          <c:yMode val="edge"/>
          <c:x val="0.31192681161768365"/>
          <c:y val="9.906058925732876E-2"/>
          <c:w val="0.37614626875344287"/>
          <c:h val="6.3380725296661874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properties!$F$2</c:f>
              <c:strCache>
                <c:ptCount val="1"/>
                <c:pt idx="0">
                  <c:v>Income Rank</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properties!$F$3:$F$34</c:f>
              <c:numCache>
                <c:formatCode>General</c:formatCode>
                <c:ptCount val="32"/>
                <c:pt idx="0">
                  <c:v>18</c:v>
                </c:pt>
                <c:pt idx="1">
                  <c:v>31</c:v>
                </c:pt>
                <c:pt idx="2">
                  <c:v>2</c:v>
                </c:pt>
                <c:pt idx="3">
                  <c:v>9</c:v>
                </c:pt>
                <c:pt idx="4">
                  <c:v>7</c:v>
                </c:pt>
                <c:pt idx="5">
                  <c:v>20</c:v>
                </c:pt>
                <c:pt idx="6">
                  <c:v>13</c:v>
                </c:pt>
                <c:pt idx="7">
                  <c:v>12</c:v>
                </c:pt>
                <c:pt idx="8">
                  <c:v>8</c:v>
                </c:pt>
                <c:pt idx="9">
                  <c:v>32</c:v>
                </c:pt>
                <c:pt idx="10">
                  <c:v>26</c:v>
                </c:pt>
                <c:pt idx="11">
                  <c:v>29</c:v>
                </c:pt>
                <c:pt idx="12">
                  <c:v>22</c:v>
                </c:pt>
                <c:pt idx="13">
                  <c:v>21</c:v>
                </c:pt>
                <c:pt idx="14">
                  <c:v>23</c:v>
                </c:pt>
                <c:pt idx="15">
                  <c:v>6</c:v>
                </c:pt>
                <c:pt idx="16">
                  <c:v>10</c:v>
                </c:pt>
                <c:pt idx="17">
                  <c:v>16</c:v>
                </c:pt>
                <c:pt idx="18">
                  <c:v>17</c:v>
                </c:pt>
                <c:pt idx="19">
                  <c:v>30</c:v>
                </c:pt>
                <c:pt idx="20">
                  <c:v>28</c:v>
                </c:pt>
                <c:pt idx="21">
                  <c:v>27</c:v>
                </c:pt>
                <c:pt idx="22">
                  <c:v>25</c:v>
                </c:pt>
                <c:pt idx="23">
                  <c:v>11</c:v>
                </c:pt>
                <c:pt idx="24">
                  <c:v>15</c:v>
                </c:pt>
                <c:pt idx="25">
                  <c:v>1</c:v>
                </c:pt>
                <c:pt idx="26">
                  <c:v>4</c:v>
                </c:pt>
                <c:pt idx="27">
                  <c:v>5</c:v>
                </c:pt>
                <c:pt idx="28">
                  <c:v>19</c:v>
                </c:pt>
                <c:pt idx="29">
                  <c:v>24</c:v>
                </c:pt>
                <c:pt idx="30">
                  <c:v>3</c:v>
                </c:pt>
                <c:pt idx="31">
                  <c:v>14</c:v>
                </c:pt>
              </c:numCache>
            </c:numRef>
          </c:val>
          <c:extLst>
            <c:ext xmlns:c16="http://schemas.microsoft.com/office/drawing/2014/chart" uri="{C3380CC4-5D6E-409C-BE32-E72D297353CC}">
              <c16:uniqueId val="{00000000-3308-4CBD-91B9-63C06EB2BCE0}"/>
            </c:ext>
          </c:extLst>
        </c:ser>
        <c:dLbls>
          <c:showLegendKey val="0"/>
          <c:showVal val="0"/>
          <c:showCatName val="0"/>
          <c:showSerName val="0"/>
          <c:showPercent val="0"/>
          <c:showBubbleSize val="0"/>
        </c:dLbls>
        <c:gapWidth val="101"/>
        <c:overlap val="-25"/>
        <c:axId val="1897692624"/>
        <c:axId val="979125136"/>
        <c:extLst>
          <c:ext xmlns:c15="http://schemas.microsoft.com/office/drawing/2012/chart" uri="{02D57815-91ED-43cb-92C2-25804820EDAC}">
            <c15:filteredBarSeries>
              <c15:ser>
                <c:idx val="1"/>
                <c:order val="1"/>
                <c:tx>
                  <c:strRef>
                    <c:extLst>
                      <c:ext uri="{02D57815-91ED-43cb-92C2-25804820EDAC}">
                        <c15:formulaRef>
                          <c15:sqref>properties!$G$2</c15:sqref>
                        </c15:formulaRef>
                      </c:ext>
                    </c:extLst>
                    <c:strCache>
                      <c:ptCount val="1"/>
                      <c:pt idx="0">
                        <c:v>Rank - per Capita Income</c:v>
                      </c:pt>
                    </c:strCache>
                  </c:strRef>
                </c:tx>
                <c:spPr>
                  <a:solidFill>
                    <a:schemeClr val="accent2"/>
                  </a:solidFill>
                  <a:ln>
                    <a:noFill/>
                  </a:ln>
                  <a:effectLst/>
                </c:spPr>
                <c:invertIfNegative val="0"/>
                <c:cat>
                  <c:strRef>
                    <c:extLst>
                      <c:ex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c:ext uri="{02D57815-91ED-43cb-92C2-25804820EDAC}">
                        <c15:formulaRef>
                          <c15:sqref>properties!$G$3:$G$34</c15:sqref>
                        </c15:formulaRef>
                      </c:ext>
                    </c:extLst>
                    <c:numCache>
                      <c:formatCode>General</c:formatCode>
                      <c:ptCount val="32"/>
                      <c:pt idx="0">
                        <c:v>16</c:v>
                      </c:pt>
                      <c:pt idx="1">
                        <c:v>29</c:v>
                      </c:pt>
                      <c:pt idx="2">
                        <c:v>4</c:v>
                      </c:pt>
                      <c:pt idx="3">
                        <c:v>13</c:v>
                      </c:pt>
                      <c:pt idx="4">
                        <c:v>11</c:v>
                      </c:pt>
                      <c:pt idx="5">
                        <c:v>31</c:v>
                      </c:pt>
                      <c:pt idx="6">
                        <c:v>9</c:v>
                      </c:pt>
                      <c:pt idx="7">
                        <c:v>12</c:v>
                      </c:pt>
                      <c:pt idx="8">
                        <c:v>3</c:v>
                      </c:pt>
                      <c:pt idx="9">
                        <c:v>32</c:v>
                      </c:pt>
                      <c:pt idx="10">
                        <c:v>22</c:v>
                      </c:pt>
                      <c:pt idx="11">
                        <c:v>25</c:v>
                      </c:pt>
                      <c:pt idx="12">
                        <c:v>18</c:v>
                      </c:pt>
                      <c:pt idx="13">
                        <c:v>17</c:v>
                      </c:pt>
                      <c:pt idx="14">
                        <c:v>19</c:v>
                      </c:pt>
                      <c:pt idx="15">
                        <c:v>8</c:v>
                      </c:pt>
                      <c:pt idx="16">
                        <c:v>20</c:v>
                      </c:pt>
                      <c:pt idx="17">
                        <c:v>14</c:v>
                      </c:pt>
                      <c:pt idx="18">
                        <c:v>15</c:v>
                      </c:pt>
                      <c:pt idx="19">
                        <c:v>26</c:v>
                      </c:pt>
                      <c:pt idx="20">
                        <c:v>21</c:v>
                      </c:pt>
                      <c:pt idx="21">
                        <c:v>23</c:v>
                      </c:pt>
                      <c:pt idx="22">
                        <c:v>24</c:v>
                      </c:pt>
                      <c:pt idx="23">
                        <c:v>2</c:v>
                      </c:pt>
                      <c:pt idx="24">
                        <c:v>7</c:v>
                      </c:pt>
                      <c:pt idx="25">
                        <c:v>1</c:v>
                      </c:pt>
                      <c:pt idx="26">
                        <c:v>6</c:v>
                      </c:pt>
                      <c:pt idx="27">
                        <c:v>10</c:v>
                      </c:pt>
                      <c:pt idx="28">
                        <c:v>30</c:v>
                      </c:pt>
                      <c:pt idx="29">
                        <c:v>28</c:v>
                      </c:pt>
                      <c:pt idx="30">
                        <c:v>5</c:v>
                      </c:pt>
                      <c:pt idx="31">
                        <c:v>27</c:v>
                      </c:pt>
                    </c:numCache>
                  </c:numRef>
                </c:val>
                <c:extLst>
                  <c:ext xmlns:c16="http://schemas.microsoft.com/office/drawing/2014/chart" uri="{C3380CC4-5D6E-409C-BE32-E72D297353CC}">
                    <c16:uniqueId val="{00000001-3308-4CBD-91B9-63C06EB2BCE0}"/>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properties!$H$2</c15:sqref>
                        </c15:formulaRef>
                      </c:ext>
                    </c:extLst>
                    <c:strCache>
                      <c:ptCount val="1"/>
                      <c:pt idx="0">
                        <c:v>Rank Population</c:v>
                      </c:pt>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xmlns:c15="http://schemas.microsoft.com/office/drawing/2012/chart">
                      <c:ext xmlns:c15="http://schemas.microsoft.com/office/drawing/2012/chart" uri="{02D57815-91ED-43cb-92C2-25804820EDAC}">
                        <c15:formulaRef>
                          <c15:sqref>properties!$H$3:$H$34</c15:sqref>
                        </c15:formulaRef>
                      </c:ext>
                    </c:extLst>
                    <c:numCache>
                      <c:formatCode>General</c:formatCode>
                      <c:ptCount val="32"/>
                      <c:pt idx="0">
                        <c:v>0</c:v>
                      </c:pt>
                      <c:pt idx="1">
                        <c:v>13</c:v>
                      </c:pt>
                      <c:pt idx="2">
                        <c:v>30</c:v>
                      </c:pt>
                      <c:pt idx="3">
                        <c:v>25</c:v>
                      </c:pt>
                      <c:pt idx="4">
                        <c:v>26</c:v>
                      </c:pt>
                      <c:pt idx="5">
                        <c:v>27</c:v>
                      </c:pt>
                      <c:pt idx="6">
                        <c:v>8</c:v>
                      </c:pt>
                      <c:pt idx="7">
                        <c:v>9</c:v>
                      </c:pt>
                      <c:pt idx="8">
                        <c:v>19</c:v>
                      </c:pt>
                      <c:pt idx="9">
                        <c:v>22</c:v>
                      </c:pt>
                      <c:pt idx="10">
                        <c:v>2</c:v>
                      </c:pt>
                      <c:pt idx="11">
                        <c:v>3</c:v>
                      </c:pt>
                      <c:pt idx="12">
                        <c:v>16</c:v>
                      </c:pt>
                      <c:pt idx="13">
                        <c:v>15</c:v>
                      </c:pt>
                      <c:pt idx="14">
                        <c:v>10</c:v>
                      </c:pt>
                      <c:pt idx="15">
                        <c:v>28</c:v>
                      </c:pt>
                      <c:pt idx="16">
                        <c:v>24</c:v>
                      </c:pt>
                      <c:pt idx="17">
                        <c:v>7</c:v>
                      </c:pt>
                      <c:pt idx="18">
                        <c:v>5</c:v>
                      </c:pt>
                      <c:pt idx="19">
                        <c:v>4</c:v>
                      </c:pt>
                      <c:pt idx="20">
                        <c:v>1</c:v>
                      </c:pt>
                      <c:pt idx="21">
                        <c:v>17</c:v>
                      </c:pt>
                      <c:pt idx="22">
                        <c:v>18</c:v>
                      </c:pt>
                      <c:pt idx="23">
                        <c:v>23</c:v>
                      </c:pt>
                      <c:pt idx="24">
                        <c:v>11</c:v>
                      </c:pt>
                      <c:pt idx="25">
                        <c:v>21</c:v>
                      </c:pt>
                      <c:pt idx="26">
                        <c:v>12</c:v>
                      </c:pt>
                      <c:pt idx="27">
                        <c:v>14</c:v>
                      </c:pt>
                      <c:pt idx="28">
                        <c:v>31</c:v>
                      </c:pt>
                      <c:pt idx="29">
                        <c:v>32</c:v>
                      </c:pt>
                      <c:pt idx="30">
                        <c:v>29</c:v>
                      </c:pt>
                      <c:pt idx="31">
                        <c:v>20</c:v>
                      </c:pt>
                    </c:numCache>
                  </c:numRef>
                </c:val>
                <c:extLst xmlns:c15="http://schemas.microsoft.com/office/drawing/2012/chart">
                  <c:ext xmlns:c16="http://schemas.microsoft.com/office/drawing/2014/chart" uri="{C3380CC4-5D6E-409C-BE32-E72D297353CC}">
                    <c16:uniqueId val="{00000002-3308-4CBD-91B9-63C06EB2BCE0}"/>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properties!$I$2</c15:sqref>
                        </c15:formulaRef>
                      </c:ext>
                    </c:extLst>
                    <c:strCache>
                      <c:ptCount val="1"/>
                      <c:pt idx="0">
                        <c:v>Rank Median Age</c:v>
                      </c:pt>
                    </c:strCache>
                  </c:strRef>
                </c:tx>
                <c:spPr>
                  <a:solidFill>
                    <a:schemeClr val="accent4"/>
                  </a:solidFill>
                  <a:ln>
                    <a:noFill/>
                  </a:ln>
                  <a:effectLst/>
                </c:spPr>
                <c:invertIfNegative val="0"/>
                <c:cat>
                  <c:strRef>
                    <c:extLst xmlns:c15="http://schemas.microsoft.com/office/drawing/2012/chart">
                      <c:ext xmlns:c15="http://schemas.microsoft.com/office/drawing/2012/char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xmlns:c15="http://schemas.microsoft.com/office/drawing/2012/chart">
                      <c:ext xmlns:c15="http://schemas.microsoft.com/office/drawing/2012/chart" uri="{02D57815-91ED-43cb-92C2-25804820EDAC}">
                        <c15:formulaRef>
                          <c15:sqref>properties!$I$3:$I$34</c15:sqref>
                        </c15:formulaRef>
                      </c:ext>
                    </c:extLst>
                    <c:numCache>
                      <c:formatCode>General</c:formatCode>
                      <c:ptCount val="32"/>
                      <c:pt idx="0">
                        <c:v>0</c:v>
                      </c:pt>
                      <c:pt idx="1">
                        <c:v>18</c:v>
                      </c:pt>
                      <c:pt idx="2">
                        <c:v>2</c:v>
                      </c:pt>
                      <c:pt idx="3">
                        <c:v>5</c:v>
                      </c:pt>
                      <c:pt idx="4">
                        <c:v>3</c:v>
                      </c:pt>
                      <c:pt idx="5">
                        <c:v>31</c:v>
                      </c:pt>
                      <c:pt idx="6">
                        <c:v>22</c:v>
                      </c:pt>
                      <c:pt idx="7">
                        <c:v>27</c:v>
                      </c:pt>
                      <c:pt idx="8">
                        <c:v>16</c:v>
                      </c:pt>
                      <c:pt idx="9">
                        <c:v>8</c:v>
                      </c:pt>
                      <c:pt idx="10">
                        <c:v>25</c:v>
                      </c:pt>
                      <c:pt idx="11">
                        <c:v>22</c:v>
                      </c:pt>
                      <c:pt idx="12">
                        <c:v>10</c:v>
                      </c:pt>
                      <c:pt idx="13">
                        <c:v>13</c:v>
                      </c:pt>
                      <c:pt idx="14">
                        <c:v>11</c:v>
                      </c:pt>
                      <c:pt idx="15">
                        <c:v>3</c:v>
                      </c:pt>
                      <c:pt idx="16">
                        <c:v>15</c:v>
                      </c:pt>
                      <c:pt idx="17">
                        <c:v>28</c:v>
                      </c:pt>
                      <c:pt idx="18">
                        <c:v>30</c:v>
                      </c:pt>
                      <c:pt idx="19">
                        <c:v>18</c:v>
                      </c:pt>
                      <c:pt idx="20">
                        <c:v>22</c:v>
                      </c:pt>
                      <c:pt idx="21">
                        <c:v>9</c:v>
                      </c:pt>
                      <c:pt idx="22">
                        <c:v>7</c:v>
                      </c:pt>
                      <c:pt idx="23">
                        <c:v>11</c:v>
                      </c:pt>
                      <c:pt idx="24">
                        <c:v>14</c:v>
                      </c:pt>
                      <c:pt idx="25">
                        <c:v>5</c:v>
                      </c:pt>
                      <c:pt idx="26">
                        <c:v>18</c:v>
                      </c:pt>
                      <c:pt idx="27">
                        <c:v>17</c:v>
                      </c:pt>
                      <c:pt idx="28">
                        <c:v>32</c:v>
                      </c:pt>
                      <c:pt idx="29">
                        <c:v>21</c:v>
                      </c:pt>
                      <c:pt idx="30">
                        <c:v>1</c:v>
                      </c:pt>
                      <c:pt idx="31">
                        <c:v>25</c:v>
                      </c:pt>
                    </c:numCache>
                  </c:numRef>
                </c:val>
                <c:extLst xmlns:c15="http://schemas.microsoft.com/office/drawing/2012/chart">
                  <c:ext xmlns:c16="http://schemas.microsoft.com/office/drawing/2014/chart" uri="{C3380CC4-5D6E-409C-BE32-E72D297353CC}">
                    <c16:uniqueId val="{00000003-3308-4CBD-91B9-63C06EB2BCE0}"/>
                  </c:ext>
                </c:extLst>
              </c15:ser>
            </c15:filteredBarSeries>
            <c15:filteredBarSeries>
              <c15:ser>
                <c:idx val="4"/>
                <c:order val="4"/>
                <c:tx>
                  <c:strRef>
                    <c:extLst xmlns:c15="http://schemas.microsoft.com/office/drawing/2012/chart">
                      <c:ext xmlns:c15="http://schemas.microsoft.com/office/drawing/2012/chart" uri="{02D57815-91ED-43cb-92C2-25804820EDAC}">
                        <c15:formulaRef>
                          <c15:sqref>properties!$J$2</c15:sqref>
                        </c15:formulaRef>
                      </c:ext>
                    </c:extLst>
                    <c:strCache>
                      <c:ptCount val="1"/>
                      <c:pt idx="0">
                        <c:v>Entertainment Spending Rank</c:v>
                      </c:pt>
                    </c:strCache>
                  </c:strRef>
                </c:tx>
                <c:spPr>
                  <a:solidFill>
                    <a:schemeClr val="accent5"/>
                  </a:solidFill>
                  <a:ln>
                    <a:noFill/>
                  </a:ln>
                  <a:effectLst/>
                </c:spPr>
                <c:invertIfNegative val="0"/>
                <c:cat>
                  <c:strRef>
                    <c:extLst xmlns:c15="http://schemas.microsoft.com/office/drawing/2012/chart">
                      <c:ext xmlns:c15="http://schemas.microsoft.com/office/drawing/2012/char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xmlns:c15="http://schemas.microsoft.com/office/drawing/2012/chart">
                      <c:ext xmlns:c15="http://schemas.microsoft.com/office/drawing/2012/chart" uri="{02D57815-91ED-43cb-92C2-25804820EDAC}">
                        <c15:formulaRef>
                          <c15:sqref>properties!$J$3:$J$34</c15:sqref>
                        </c15:formulaRef>
                      </c:ext>
                    </c:extLst>
                    <c:numCache>
                      <c:formatCode>General</c:formatCode>
                      <c:ptCount val="32"/>
                      <c:pt idx="0">
                        <c:v>0</c:v>
                      </c:pt>
                      <c:pt idx="1">
                        <c:v>26</c:v>
                      </c:pt>
                      <c:pt idx="2">
                        <c:v>1</c:v>
                      </c:pt>
                      <c:pt idx="3">
                        <c:v>6</c:v>
                      </c:pt>
                      <c:pt idx="4">
                        <c:v>5</c:v>
                      </c:pt>
                      <c:pt idx="5">
                        <c:v>15</c:v>
                      </c:pt>
                      <c:pt idx="6">
                        <c:v>16</c:v>
                      </c:pt>
                      <c:pt idx="7">
                        <c:v>14</c:v>
                      </c:pt>
                      <c:pt idx="8">
                        <c:v>8</c:v>
                      </c:pt>
                      <c:pt idx="9">
                        <c:v>32</c:v>
                      </c:pt>
                      <c:pt idx="10">
                        <c:v>22</c:v>
                      </c:pt>
                      <c:pt idx="11">
                        <c:v>25</c:v>
                      </c:pt>
                      <c:pt idx="12">
                        <c:v>26</c:v>
                      </c:pt>
                      <c:pt idx="13">
                        <c:v>24</c:v>
                      </c:pt>
                      <c:pt idx="14">
                        <c:v>29</c:v>
                      </c:pt>
                      <c:pt idx="15">
                        <c:v>4</c:v>
                      </c:pt>
                      <c:pt idx="16">
                        <c:v>11</c:v>
                      </c:pt>
                      <c:pt idx="17">
                        <c:v>18</c:v>
                      </c:pt>
                      <c:pt idx="18">
                        <c:v>21</c:v>
                      </c:pt>
                      <c:pt idx="19">
                        <c:v>28</c:v>
                      </c:pt>
                      <c:pt idx="20">
                        <c:v>23</c:v>
                      </c:pt>
                      <c:pt idx="21">
                        <c:v>31</c:v>
                      </c:pt>
                      <c:pt idx="22">
                        <c:v>30</c:v>
                      </c:pt>
                      <c:pt idx="23">
                        <c:v>12</c:v>
                      </c:pt>
                      <c:pt idx="24">
                        <c:v>17</c:v>
                      </c:pt>
                      <c:pt idx="25">
                        <c:v>3</c:v>
                      </c:pt>
                      <c:pt idx="26">
                        <c:v>9</c:v>
                      </c:pt>
                      <c:pt idx="27">
                        <c:v>7</c:v>
                      </c:pt>
                      <c:pt idx="28">
                        <c:v>13</c:v>
                      </c:pt>
                      <c:pt idx="29">
                        <c:v>20</c:v>
                      </c:pt>
                      <c:pt idx="30">
                        <c:v>2</c:v>
                      </c:pt>
                      <c:pt idx="31">
                        <c:v>10</c:v>
                      </c:pt>
                    </c:numCache>
                  </c:numRef>
                </c:val>
                <c:extLst xmlns:c15="http://schemas.microsoft.com/office/drawing/2012/chart">
                  <c:ext xmlns:c16="http://schemas.microsoft.com/office/drawing/2014/chart" uri="{C3380CC4-5D6E-409C-BE32-E72D297353CC}">
                    <c16:uniqueId val="{00000004-3308-4CBD-91B9-63C06EB2BCE0}"/>
                  </c:ext>
                </c:extLst>
              </c15:ser>
            </c15:filteredBarSeries>
          </c:ext>
        </c:extLst>
      </c:barChart>
      <c:catAx>
        <c:axId val="1897692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79125136"/>
        <c:crosses val="autoZero"/>
        <c:auto val="1"/>
        <c:lblAlgn val="ctr"/>
        <c:lblOffset val="100"/>
        <c:noMultiLvlLbl val="0"/>
      </c:catAx>
      <c:valAx>
        <c:axId val="979125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97692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Rank - Income and per</a:t>
            </a:r>
            <a:r>
              <a:rPr lang="en-US" baseline="0" dirty="0"/>
              <a:t> Capita Income</a:t>
            </a:r>
            <a:endParaRPr lang="en-US"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3333557242678541E-2"/>
          <c:y val="0.17821024392144785"/>
          <c:w val="0.89682762342973299"/>
          <c:h val="0.40263212553633171"/>
        </c:manualLayout>
      </c:layout>
      <c:barChart>
        <c:barDir val="col"/>
        <c:grouping val="clustered"/>
        <c:varyColors val="0"/>
        <c:ser>
          <c:idx val="0"/>
          <c:order val="0"/>
          <c:tx>
            <c:strRef>
              <c:f>properties!$F$2</c:f>
              <c:strCache>
                <c:ptCount val="1"/>
                <c:pt idx="0">
                  <c:v>Income Rank</c:v>
                </c:pt>
              </c:strCache>
            </c:strRef>
          </c:tx>
          <c:spPr>
            <a:solidFill>
              <a:schemeClr val="accent1"/>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properties!$F$3:$F$34</c:f>
              <c:numCache>
                <c:formatCode>General</c:formatCode>
                <c:ptCount val="32"/>
                <c:pt idx="0">
                  <c:v>18</c:v>
                </c:pt>
                <c:pt idx="1">
                  <c:v>31</c:v>
                </c:pt>
                <c:pt idx="2">
                  <c:v>2</c:v>
                </c:pt>
                <c:pt idx="3">
                  <c:v>9</c:v>
                </c:pt>
                <c:pt idx="4">
                  <c:v>7</c:v>
                </c:pt>
                <c:pt idx="5">
                  <c:v>20</c:v>
                </c:pt>
                <c:pt idx="6">
                  <c:v>13</c:v>
                </c:pt>
                <c:pt idx="7">
                  <c:v>12</c:v>
                </c:pt>
                <c:pt idx="8">
                  <c:v>8</c:v>
                </c:pt>
                <c:pt idx="9">
                  <c:v>32</c:v>
                </c:pt>
                <c:pt idx="10">
                  <c:v>26</c:v>
                </c:pt>
                <c:pt idx="11">
                  <c:v>29</c:v>
                </c:pt>
                <c:pt idx="12">
                  <c:v>22</c:v>
                </c:pt>
                <c:pt idx="13">
                  <c:v>21</c:v>
                </c:pt>
                <c:pt idx="14">
                  <c:v>23</c:v>
                </c:pt>
                <c:pt idx="15">
                  <c:v>6</c:v>
                </c:pt>
                <c:pt idx="16">
                  <c:v>10</c:v>
                </c:pt>
                <c:pt idx="17">
                  <c:v>16</c:v>
                </c:pt>
                <c:pt idx="18">
                  <c:v>17</c:v>
                </c:pt>
                <c:pt idx="19">
                  <c:v>30</c:v>
                </c:pt>
                <c:pt idx="20">
                  <c:v>28</c:v>
                </c:pt>
                <c:pt idx="21">
                  <c:v>27</c:v>
                </c:pt>
                <c:pt idx="22">
                  <c:v>25</c:v>
                </c:pt>
                <c:pt idx="23">
                  <c:v>11</c:v>
                </c:pt>
                <c:pt idx="24">
                  <c:v>15</c:v>
                </c:pt>
                <c:pt idx="25">
                  <c:v>1</c:v>
                </c:pt>
                <c:pt idx="26">
                  <c:v>4</c:v>
                </c:pt>
                <c:pt idx="27">
                  <c:v>5</c:v>
                </c:pt>
                <c:pt idx="28">
                  <c:v>19</c:v>
                </c:pt>
                <c:pt idx="29">
                  <c:v>24</c:v>
                </c:pt>
                <c:pt idx="30">
                  <c:v>3</c:v>
                </c:pt>
                <c:pt idx="31">
                  <c:v>14</c:v>
                </c:pt>
              </c:numCache>
            </c:numRef>
          </c:val>
          <c:extLst>
            <c:ext xmlns:c16="http://schemas.microsoft.com/office/drawing/2014/chart" uri="{C3380CC4-5D6E-409C-BE32-E72D297353CC}">
              <c16:uniqueId val="{00000000-52C3-4AE6-A794-CD470BCABFA5}"/>
            </c:ext>
          </c:extLst>
        </c:ser>
        <c:ser>
          <c:idx val="1"/>
          <c:order val="1"/>
          <c:tx>
            <c:strRef>
              <c:f>properties!$G$2</c:f>
              <c:strCache>
                <c:ptCount val="1"/>
                <c:pt idx="0">
                  <c:v>Rank - per Capita Income</c:v>
                </c:pt>
              </c:strCache>
              <c:extLst xmlns:c15="http://schemas.microsoft.com/office/drawing/2012/chart"/>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extLst xmlns:c15="http://schemas.microsoft.com/office/drawing/2012/chart"/>
            </c:strRef>
          </c:cat>
          <c:val>
            <c:numRef>
              <c:f>properties!$G$3:$G$34</c:f>
              <c:numCache>
                <c:formatCode>General</c:formatCode>
                <c:ptCount val="32"/>
                <c:pt idx="0">
                  <c:v>16</c:v>
                </c:pt>
                <c:pt idx="1">
                  <c:v>29</c:v>
                </c:pt>
                <c:pt idx="2">
                  <c:v>4</c:v>
                </c:pt>
                <c:pt idx="3">
                  <c:v>13</c:v>
                </c:pt>
                <c:pt idx="4">
                  <c:v>11</c:v>
                </c:pt>
                <c:pt idx="5">
                  <c:v>31</c:v>
                </c:pt>
                <c:pt idx="6">
                  <c:v>9</c:v>
                </c:pt>
                <c:pt idx="7">
                  <c:v>12</c:v>
                </c:pt>
                <c:pt idx="8">
                  <c:v>3</c:v>
                </c:pt>
                <c:pt idx="9">
                  <c:v>32</c:v>
                </c:pt>
                <c:pt idx="10">
                  <c:v>22</c:v>
                </c:pt>
                <c:pt idx="11">
                  <c:v>25</c:v>
                </c:pt>
                <c:pt idx="12">
                  <c:v>18</c:v>
                </c:pt>
                <c:pt idx="13">
                  <c:v>17</c:v>
                </c:pt>
                <c:pt idx="14">
                  <c:v>19</c:v>
                </c:pt>
                <c:pt idx="15">
                  <c:v>8</c:v>
                </c:pt>
                <c:pt idx="16">
                  <c:v>20</c:v>
                </c:pt>
                <c:pt idx="17">
                  <c:v>14</c:v>
                </c:pt>
                <c:pt idx="18">
                  <c:v>15</c:v>
                </c:pt>
                <c:pt idx="19">
                  <c:v>26</c:v>
                </c:pt>
                <c:pt idx="20">
                  <c:v>21</c:v>
                </c:pt>
                <c:pt idx="21">
                  <c:v>23</c:v>
                </c:pt>
                <c:pt idx="22">
                  <c:v>24</c:v>
                </c:pt>
                <c:pt idx="23">
                  <c:v>2</c:v>
                </c:pt>
                <c:pt idx="24">
                  <c:v>7</c:v>
                </c:pt>
                <c:pt idx="25">
                  <c:v>1</c:v>
                </c:pt>
                <c:pt idx="26">
                  <c:v>6</c:v>
                </c:pt>
                <c:pt idx="27">
                  <c:v>10</c:v>
                </c:pt>
                <c:pt idx="28">
                  <c:v>30</c:v>
                </c:pt>
                <c:pt idx="29">
                  <c:v>28</c:v>
                </c:pt>
                <c:pt idx="30">
                  <c:v>5</c:v>
                </c:pt>
                <c:pt idx="31">
                  <c:v>27</c:v>
                </c:pt>
              </c:numCache>
              <c:extLst xmlns:c15="http://schemas.microsoft.com/office/drawing/2012/chart"/>
            </c:numRef>
          </c:val>
          <c:extLst>
            <c:ext xmlns:c16="http://schemas.microsoft.com/office/drawing/2014/chart" uri="{C3380CC4-5D6E-409C-BE32-E72D297353CC}">
              <c16:uniqueId val="{00000001-52C3-4AE6-A794-CD470BCABFA5}"/>
            </c:ext>
          </c:extLst>
        </c:ser>
        <c:dLbls>
          <c:showLegendKey val="0"/>
          <c:showVal val="0"/>
          <c:showCatName val="0"/>
          <c:showSerName val="0"/>
          <c:showPercent val="0"/>
          <c:showBubbleSize val="0"/>
        </c:dLbls>
        <c:gapWidth val="150"/>
        <c:axId val="1897692624"/>
        <c:axId val="979125136"/>
        <c:extLst>
          <c:ext xmlns:c15="http://schemas.microsoft.com/office/drawing/2012/chart" uri="{02D57815-91ED-43cb-92C2-25804820EDAC}">
            <c15:filteredBarSeries>
              <c15:ser>
                <c:idx val="2"/>
                <c:order val="2"/>
                <c:tx>
                  <c:strRef>
                    <c:extLst>
                      <c:ext uri="{02D57815-91ED-43cb-92C2-25804820EDAC}">
                        <c15:formulaRef>
                          <c15:sqref>properties!$H$2</c15:sqref>
                        </c15:formulaRef>
                      </c:ext>
                    </c:extLst>
                    <c:strCache>
                      <c:ptCount val="1"/>
                      <c:pt idx="0">
                        <c:v>Rank Population</c:v>
                      </c:pt>
                    </c:strCache>
                  </c:strRef>
                </c:tx>
                <c:spPr>
                  <a:solidFill>
                    <a:schemeClr val="accent3"/>
                  </a:solidFill>
                  <a:ln>
                    <a:noFill/>
                  </a:ln>
                  <a:effectLst/>
                </c:spPr>
                <c:invertIfNegative val="0"/>
                <c:cat>
                  <c:strRef>
                    <c:extLst>
                      <c:ex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c:ext uri="{02D57815-91ED-43cb-92C2-25804820EDAC}">
                        <c15:formulaRef>
                          <c15:sqref>properties!$H$3:$H$34</c15:sqref>
                        </c15:formulaRef>
                      </c:ext>
                    </c:extLst>
                    <c:numCache>
                      <c:formatCode>General</c:formatCode>
                      <c:ptCount val="32"/>
                      <c:pt idx="0">
                        <c:v>0</c:v>
                      </c:pt>
                      <c:pt idx="1">
                        <c:v>13</c:v>
                      </c:pt>
                      <c:pt idx="2">
                        <c:v>30</c:v>
                      </c:pt>
                      <c:pt idx="3">
                        <c:v>25</c:v>
                      </c:pt>
                      <c:pt idx="4">
                        <c:v>26</c:v>
                      </c:pt>
                      <c:pt idx="5">
                        <c:v>27</c:v>
                      </c:pt>
                      <c:pt idx="6">
                        <c:v>8</c:v>
                      </c:pt>
                      <c:pt idx="7">
                        <c:v>9</c:v>
                      </c:pt>
                      <c:pt idx="8">
                        <c:v>19</c:v>
                      </c:pt>
                      <c:pt idx="9">
                        <c:v>22</c:v>
                      </c:pt>
                      <c:pt idx="10">
                        <c:v>2</c:v>
                      </c:pt>
                      <c:pt idx="11">
                        <c:v>3</c:v>
                      </c:pt>
                      <c:pt idx="12">
                        <c:v>16</c:v>
                      </c:pt>
                      <c:pt idx="13">
                        <c:v>15</c:v>
                      </c:pt>
                      <c:pt idx="14">
                        <c:v>10</c:v>
                      </c:pt>
                      <c:pt idx="15">
                        <c:v>28</c:v>
                      </c:pt>
                      <c:pt idx="16">
                        <c:v>24</c:v>
                      </c:pt>
                      <c:pt idx="17">
                        <c:v>7</c:v>
                      </c:pt>
                      <c:pt idx="18">
                        <c:v>5</c:v>
                      </c:pt>
                      <c:pt idx="19">
                        <c:v>4</c:v>
                      </c:pt>
                      <c:pt idx="20">
                        <c:v>1</c:v>
                      </c:pt>
                      <c:pt idx="21">
                        <c:v>17</c:v>
                      </c:pt>
                      <c:pt idx="22">
                        <c:v>18</c:v>
                      </c:pt>
                      <c:pt idx="23">
                        <c:v>23</c:v>
                      </c:pt>
                      <c:pt idx="24">
                        <c:v>11</c:v>
                      </c:pt>
                      <c:pt idx="25">
                        <c:v>21</c:v>
                      </c:pt>
                      <c:pt idx="26">
                        <c:v>12</c:v>
                      </c:pt>
                      <c:pt idx="27">
                        <c:v>14</c:v>
                      </c:pt>
                      <c:pt idx="28">
                        <c:v>31</c:v>
                      </c:pt>
                      <c:pt idx="29">
                        <c:v>32</c:v>
                      </c:pt>
                      <c:pt idx="30">
                        <c:v>29</c:v>
                      </c:pt>
                      <c:pt idx="31">
                        <c:v>20</c:v>
                      </c:pt>
                    </c:numCache>
                  </c:numRef>
                </c:val>
                <c:extLst>
                  <c:ext xmlns:c16="http://schemas.microsoft.com/office/drawing/2014/chart" uri="{C3380CC4-5D6E-409C-BE32-E72D297353CC}">
                    <c16:uniqueId val="{00000002-52C3-4AE6-A794-CD470BCABFA5}"/>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properties!$I$2</c15:sqref>
                        </c15:formulaRef>
                      </c:ext>
                    </c:extLst>
                    <c:strCache>
                      <c:ptCount val="1"/>
                      <c:pt idx="0">
                        <c:v>Rank Median Age</c:v>
                      </c:pt>
                    </c:strCache>
                  </c:strRef>
                </c:tx>
                <c:spPr>
                  <a:solidFill>
                    <a:schemeClr val="accent4"/>
                  </a:solidFill>
                  <a:ln>
                    <a:noFill/>
                  </a:ln>
                  <a:effectLst/>
                </c:spPr>
                <c:invertIfNegative val="0"/>
                <c:cat>
                  <c:strRef>
                    <c:extLst xmlns:c15="http://schemas.microsoft.com/office/drawing/2012/chart">
                      <c:ext xmlns:c15="http://schemas.microsoft.com/office/drawing/2012/char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xmlns:c15="http://schemas.microsoft.com/office/drawing/2012/chart">
                      <c:ext xmlns:c15="http://schemas.microsoft.com/office/drawing/2012/chart" uri="{02D57815-91ED-43cb-92C2-25804820EDAC}">
                        <c15:formulaRef>
                          <c15:sqref>properties!$I$3:$I$34</c15:sqref>
                        </c15:formulaRef>
                      </c:ext>
                    </c:extLst>
                    <c:numCache>
                      <c:formatCode>General</c:formatCode>
                      <c:ptCount val="32"/>
                      <c:pt idx="0">
                        <c:v>0</c:v>
                      </c:pt>
                      <c:pt idx="1">
                        <c:v>18</c:v>
                      </c:pt>
                      <c:pt idx="2">
                        <c:v>2</c:v>
                      </c:pt>
                      <c:pt idx="3">
                        <c:v>5</c:v>
                      </c:pt>
                      <c:pt idx="4">
                        <c:v>3</c:v>
                      </c:pt>
                      <c:pt idx="5">
                        <c:v>31</c:v>
                      </c:pt>
                      <c:pt idx="6">
                        <c:v>22</c:v>
                      </c:pt>
                      <c:pt idx="7">
                        <c:v>27</c:v>
                      </c:pt>
                      <c:pt idx="8">
                        <c:v>16</c:v>
                      </c:pt>
                      <c:pt idx="9">
                        <c:v>8</c:v>
                      </c:pt>
                      <c:pt idx="10">
                        <c:v>25</c:v>
                      </c:pt>
                      <c:pt idx="11">
                        <c:v>22</c:v>
                      </c:pt>
                      <c:pt idx="12">
                        <c:v>10</c:v>
                      </c:pt>
                      <c:pt idx="13">
                        <c:v>13</c:v>
                      </c:pt>
                      <c:pt idx="14">
                        <c:v>11</c:v>
                      </c:pt>
                      <c:pt idx="15">
                        <c:v>3</c:v>
                      </c:pt>
                      <c:pt idx="16">
                        <c:v>15</c:v>
                      </c:pt>
                      <c:pt idx="17">
                        <c:v>28</c:v>
                      </c:pt>
                      <c:pt idx="18">
                        <c:v>30</c:v>
                      </c:pt>
                      <c:pt idx="19">
                        <c:v>18</c:v>
                      </c:pt>
                      <c:pt idx="20">
                        <c:v>22</c:v>
                      </c:pt>
                      <c:pt idx="21">
                        <c:v>9</c:v>
                      </c:pt>
                      <c:pt idx="22">
                        <c:v>7</c:v>
                      </c:pt>
                      <c:pt idx="23">
                        <c:v>11</c:v>
                      </c:pt>
                      <c:pt idx="24">
                        <c:v>14</c:v>
                      </c:pt>
                      <c:pt idx="25">
                        <c:v>5</c:v>
                      </c:pt>
                      <c:pt idx="26">
                        <c:v>18</c:v>
                      </c:pt>
                      <c:pt idx="27">
                        <c:v>17</c:v>
                      </c:pt>
                      <c:pt idx="28">
                        <c:v>32</c:v>
                      </c:pt>
                      <c:pt idx="29">
                        <c:v>21</c:v>
                      </c:pt>
                      <c:pt idx="30">
                        <c:v>1</c:v>
                      </c:pt>
                      <c:pt idx="31">
                        <c:v>25</c:v>
                      </c:pt>
                    </c:numCache>
                  </c:numRef>
                </c:val>
                <c:extLst xmlns:c15="http://schemas.microsoft.com/office/drawing/2012/chart">
                  <c:ext xmlns:c16="http://schemas.microsoft.com/office/drawing/2014/chart" uri="{C3380CC4-5D6E-409C-BE32-E72D297353CC}">
                    <c16:uniqueId val="{00000003-52C3-4AE6-A794-CD470BCABFA5}"/>
                  </c:ext>
                </c:extLst>
              </c15:ser>
            </c15:filteredBarSeries>
            <c15:filteredBarSeries>
              <c15:ser>
                <c:idx val="4"/>
                <c:order val="4"/>
                <c:tx>
                  <c:strRef>
                    <c:extLst xmlns:c15="http://schemas.microsoft.com/office/drawing/2012/chart">
                      <c:ext xmlns:c15="http://schemas.microsoft.com/office/drawing/2012/chart" uri="{02D57815-91ED-43cb-92C2-25804820EDAC}">
                        <c15:formulaRef>
                          <c15:sqref>properties!$J$2</c15:sqref>
                        </c15:formulaRef>
                      </c:ext>
                    </c:extLst>
                    <c:strCache>
                      <c:ptCount val="1"/>
                      <c:pt idx="0">
                        <c:v>Entertainment Spending Rank</c:v>
                      </c:pt>
                    </c:strCache>
                  </c:strRef>
                </c:tx>
                <c:spPr>
                  <a:solidFill>
                    <a:schemeClr val="accent5"/>
                  </a:solidFill>
                  <a:ln>
                    <a:noFill/>
                  </a:ln>
                  <a:effectLst/>
                </c:spPr>
                <c:invertIfNegative val="0"/>
                <c:cat>
                  <c:strRef>
                    <c:extLst xmlns:c15="http://schemas.microsoft.com/office/drawing/2012/chart">
                      <c:ext xmlns:c15="http://schemas.microsoft.com/office/drawing/2012/char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xmlns:c15="http://schemas.microsoft.com/office/drawing/2012/chart">
                      <c:ext xmlns:c15="http://schemas.microsoft.com/office/drawing/2012/chart" uri="{02D57815-91ED-43cb-92C2-25804820EDAC}">
                        <c15:formulaRef>
                          <c15:sqref>properties!$J$3:$J$34</c15:sqref>
                        </c15:formulaRef>
                      </c:ext>
                    </c:extLst>
                    <c:numCache>
                      <c:formatCode>General</c:formatCode>
                      <c:ptCount val="32"/>
                      <c:pt idx="0">
                        <c:v>0</c:v>
                      </c:pt>
                      <c:pt idx="1">
                        <c:v>26</c:v>
                      </c:pt>
                      <c:pt idx="2">
                        <c:v>1</c:v>
                      </c:pt>
                      <c:pt idx="3">
                        <c:v>6</c:v>
                      </c:pt>
                      <c:pt idx="4">
                        <c:v>5</c:v>
                      </c:pt>
                      <c:pt idx="5">
                        <c:v>15</c:v>
                      </c:pt>
                      <c:pt idx="6">
                        <c:v>16</c:v>
                      </c:pt>
                      <c:pt idx="7">
                        <c:v>14</c:v>
                      </c:pt>
                      <c:pt idx="8">
                        <c:v>8</c:v>
                      </c:pt>
                      <c:pt idx="9">
                        <c:v>32</c:v>
                      </c:pt>
                      <c:pt idx="10">
                        <c:v>22</c:v>
                      </c:pt>
                      <c:pt idx="11">
                        <c:v>25</c:v>
                      </c:pt>
                      <c:pt idx="12">
                        <c:v>26</c:v>
                      </c:pt>
                      <c:pt idx="13">
                        <c:v>24</c:v>
                      </c:pt>
                      <c:pt idx="14">
                        <c:v>29</c:v>
                      </c:pt>
                      <c:pt idx="15">
                        <c:v>4</c:v>
                      </c:pt>
                      <c:pt idx="16">
                        <c:v>11</c:v>
                      </c:pt>
                      <c:pt idx="17">
                        <c:v>18</c:v>
                      </c:pt>
                      <c:pt idx="18">
                        <c:v>21</c:v>
                      </c:pt>
                      <c:pt idx="19">
                        <c:v>28</c:v>
                      </c:pt>
                      <c:pt idx="20">
                        <c:v>23</c:v>
                      </c:pt>
                      <c:pt idx="21">
                        <c:v>31</c:v>
                      </c:pt>
                      <c:pt idx="22">
                        <c:v>30</c:v>
                      </c:pt>
                      <c:pt idx="23">
                        <c:v>12</c:v>
                      </c:pt>
                      <c:pt idx="24">
                        <c:v>17</c:v>
                      </c:pt>
                      <c:pt idx="25">
                        <c:v>3</c:v>
                      </c:pt>
                      <c:pt idx="26">
                        <c:v>9</c:v>
                      </c:pt>
                      <c:pt idx="27">
                        <c:v>7</c:v>
                      </c:pt>
                      <c:pt idx="28">
                        <c:v>13</c:v>
                      </c:pt>
                      <c:pt idx="29">
                        <c:v>20</c:v>
                      </c:pt>
                      <c:pt idx="30">
                        <c:v>2</c:v>
                      </c:pt>
                      <c:pt idx="31">
                        <c:v>10</c:v>
                      </c:pt>
                    </c:numCache>
                  </c:numRef>
                </c:val>
                <c:extLst xmlns:c15="http://schemas.microsoft.com/office/drawing/2012/chart">
                  <c:ext xmlns:c16="http://schemas.microsoft.com/office/drawing/2014/chart" uri="{C3380CC4-5D6E-409C-BE32-E72D297353CC}">
                    <c16:uniqueId val="{00000004-52C3-4AE6-A794-CD470BCABFA5}"/>
                  </c:ext>
                </c:extLst>
              </c15:ser>
            </c15:filteredBarSeries>
          </c:ext>
        </c:extLst>
      </c:barChart>
      <c:catAx>
        <c:axId val="1897692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79125136"/>
        <c:crosses val="autoZero"/>
        <c:auto val="1"/>
        <c:lblAlgn val="ctr"/>
        <c:lblOffset val="100"/>
        <c:noMultiLvlLbl val="0"/>
      </c:catAx>
      <c:valAx>
        <c:axId val="979125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97692624"/>
        <c:crosses val="autoZero"/>
        <c:crossBetween val="between"/>
      </c:valAx>
      <c:spPr>
        <a:noFill/>
        <a:ln>
          <a:noFill/>
        </a:ln>
        <a:effectLst/>
      </c:spPr>
    </c:plotArea>
    <c:legend>
      <c:legendPos val="r"/>
      <c:layout>
        <c:manualLayout>
          <c:xMode val="edge"/>
          <c:yMode val="edge"/>
          <c:x val="0.36227161980756872"/>
          <c:y val="7.3188540954537085E-2"/>
          <c:w val="0.27382089123513526"/>
          <c:h val="0.1621633278311372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Rank - Age and Amount spent on Entertainment</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3333557242678541E-2"/>
          <c:y val="0.17821024392144785"/>
          <c:w val="0.89682762342973299"/>
          <c:h val="0.40263212553633171"/>
        </c:manualLayout>
      </c:layout>
      <c:barChart>
        <c:barDir val="col"/>
        <c:grouping val="clustered"/>
        <c:varyColors val="0"/>
        <c:ser>
          <c:idx val="3"/>
          <c:order val="3"/>
          <c:tx>
            <c:strRef>
              <c:f>properties!$I$2</c:f>
              <c:strCache>
                <c:ptCount val="1"/>
                <c:pt idx="0">
                  <c:v>Rank Median Age</c:v>
                </c:pt>
              </c:strCache>
              <c:extLst xmlns:c15="http://schemas.microsoft.com/office/drawing/2012/chart"/>
            </c:strRef>
          </c:tx>
          <c:spPr>
            <a:solidFill>
              <a:schemeClr val="accent4"/>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extLst xmlns:c15="http://schemas.microsoft.com/office/drawing/2012/chart"/>
            </c:strRef>
          </c:cat>
          <c:val>
            <c:numRef>
              <c:f>properties!$I$3:$I$34</c:f>
              <c:numCache>
                <c:formatCode>General</c:formatCode>
                <c:ptCount val="32"/>
                <c:pt idx="0">
                  <c:v>0</c:v>
                </c:pt>
                <c:pt idx="1">
                  <c:v>18</c:v>
                </c:pt>
                <c:pt idx="2">
                  <c:v>2</c:v>
                </c:pt>
                <c:pt idx="3">
                  <c:v>5</c:v>
                </c:pt>
                <c:pt idx="4">
                  <c:v>3</c:v>
                </c:pt>
                <c:pt idx="5">
                  <c:v>31</c:v>
                </c:pt>
                <c:pt idx="6">
                  <c:v>22</c:v>
                </c:pt>
                <c:pt idx="7">
                  <c:v>27</c:v>
                </c:pt>
                <c:pt idx="8">
                  <c:v>16</c:v>
                </c:pt>
                <c:pt idx="9">
                  <c:v>8</c:v>
                </c:pt>
                <c:pt idx="10">
                  <c:v>25</c:v>
                </c:pt>
                <c:pt idx="11">
                  <c:v>22</c:v>
                </c:pt>
                <c:pt idx="12">
                  <c:v>10</c:v>
                </c:pt>
                <c:pt idx="13">
                  <c:v>13</c:v>
                </c:pt>
                <c:pt idx="14">
                  <c:v>11</c:v>
                </c:pt>
                <c:pt idx="15">
                  <c:v>3</c:v>
                </c:pt>
                <c:pt idx="16">
                  <c:v>15</c:v>
                </c:pt>
                <c:pt idx="17">
                  <c:v>28</c:v>
                </c:pt>
                <c:pt idx="18">
                  <c:v>30</c:v>
                </c:pt>
                <c:pt idx="19">
                  <c:v>18</c:v>
                </c:pt>
                <c:pt idx="20">
                  <c:v>22</c:v>
                </c:pt>
                <c:pt idx="21">
                  <c:v>9</c:v>
                </c:pt>
                <c:pt idx="22">
                  <c:v>7</c:v>
                </c:pt>
                <c:pt idx="23">
                  <c:v>11</c:v>
                </c:pt>
                <c:pt idx="24">
                  <c:v>14</c:v>
                </c:pt>
                <c:pt idx="25">
                  <c:v>5</c:v>
                </c:pt>
                <c:pt idx="26">
                  <c:v>18</c:v>
                </c:pt>
                <c:pt idx="27">
                  <c:v>17</c:v>
                </c:pt>
                <c:pt idx="28">
                  <c:v>32</c:v>
                </c:pt>
                <c:pt idx="29">
                  <c:v>21</c:v>
                </c:pt>
                <c:pt idx="30">
                  <c:v>1</c:v>
                </c:pt>
                <c:pt idx="31">
                  <c:v>25</c:v>
                </c:pt>
              </c:numCache>
              <c:extLst xmlns:c15="http://schemas.microsoft.com/office/drawing/2012/chart"/>
            </c:numRef>
          </c:val>
          <c:extLst>
            <c:ext xmlns:c16="http://schemas.microsoft.com/office/drawing/2014/chart" uri="{C3380CC4-5D6E-409C-BE32-E72D297353CC}">
              <c16:uniqueId val="{00000000-2682-4F02-AD97-C8FB06436383}"/>
            </c:ext>
          </c:extLst>
        </c:ser>
        <c:ser>
          <c:idx val="4"/>
          <c:order val="4"/>
          <c:tx>
            <c:strRef>
              <c:f>properties!$J$2</c:f>
              <c:strCache>
                <c:ptCount val="1"/>
                <c:pt idx="0">
                  <c:v>Entertainment Spending Rank</c:v>
                </c:pt>
              </c:strCache>
              <c:extLst xmlns:c15="http://schemas.microsoft.com/office/drawing/2012/chart"/>
            </c:strRef>
          </c:tx>
          <c:spPr>
            <a:solidFill>
              <a:schemeClr val="accent5"/>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extLst xmlns:c15="http://schemas.microsoft.com/office/drawing/2012/chart"/>
            </c:strRef>
          </c:cat>
          <c:val>
            <c:numRef>
              <c:f>properties!$J$3:$J$34</c:f>
              <c:numCache>
                <c:formatCode>General</c:formatCode>
                <c:ptCount val="32"/>
                <c:pt idx="0">
                  <c:v>0</c:v>
                </c:pt>
                <c:pt idx="1">
                  <c:v>26</c:v>
                </c:pt>
                <c:pt idx="2">
                  <c:v>1</c:v>
                </c:pt>
                <c:pt idx="3">
                  <c:v>6</c:v>
                </c:pt>
                <c:pt idx="4">
                  <c:v>5</c:v>
                </c:pt>
                <c:pt idx="5">
                  <c:v>15</c:v>
                </c:pt>
                <c:pt idx="6">
                  <c:v>16</c:v>
                </c:pt>
                <c:pt idx="7">
                  <c:v>14</c:v>
                </c:pt>
                <c:pt idx="8">
                  <c:v>8</c:v>
                </c:pt>
                <c:pt idx="9">
                  <c:v>32</c:v>
                </c:pt>
                <c:pt idx="10">
                  <c:v>22</c:v>
                </c:pt>
                <c:pt idx="11">
                  <c:v>25</c:v>
                </c:pt>
                <c:pt idx="12">
                  <c:v>26</c:v>
                </c:pt>
                <c:pt idx="13">
                  <c:v>24</c:v>
                </c:pt>
                <c:pt idx="14">
                  <c:v>29</c:v>
                </c:pt>
                <c:pt idx="15">
                  <c:v>4</c:v>
                </c:pt>
                <c:pt idx="16">
                  <c:v>11</c:v>
                </c:pt>
                <c:pt idx="17">
                  <c:v>18</c:v>
                </c:pt>
                <c:pt idx="18">
                  <c:v>21</c:v>
                </c:pt>
                <c:pt idx="19">
                  <c:v>28</c:v>
                </c:pt>
                <c:pt idx="20">
                  <c:v>23</c:v>
                </c:pt>
                <c:pt idx="21">
                  <c:v>31</c:v>
                </c:pt>
                <c:pt idx="22">
                  <c:v>30</c:v>
                </c:pt>
                <c:pt idx="23">
                  <c:v>12</c:v>
                </c:pt>
                <c:pt idx="24">
                  <c:v>17</c:v>
                </c:pt>
                <c:pt idx="25">
                  <c:v>3</c:v>
                </c:pt>
                <c:pt idx="26">
                  <c:v>9</c:v>
                </c:pt>
                <c:pt idx="27">
                  <c:v>7</c:v>
                </c:pt>
                <c:pt idx="28">
                  <c:v>13</c:v>
                </c:pt>
                <c:pt idx="29">
                  <c:v>20</c:v>
                </c:pt>
                <c:pt idx="30">
                  <c:v>2</c:v>
                </c:pt>
                <c:pt idx="31">
                  <c:v>10</c:v>
                </c:pt>
              </c:numCache>
              <c:extLst xmlns:c15="http://schemas.microsoft.com/office/drawing/2012/chart"/>
            </c:numRef>
          </c:val>
          <c:extLst>
            <c:ext xmlns:c16="http://schemas.microsoft.com/office/drawing/2014/chart" uri="{C3380CC4-5D6E-409C-BE32-E72D297353CC}">
              <c16:uniqueId val="{00000001-2682-4F02-AD97-C8FB06436383}"/>
            </c:ext>
          </c:extLst>
        </c:ser>
        <c:dLbls>
          <c:showLegendKey val="0"/>
          <c:showVal val="0"/>
          <c:showCatName val="0"/>
          <c:showSerName val="0"/>
          <c:showPercent val="0"/>
          <c:showBubbleSize val="0"/>
        </c:dLbls>
        <c:gapWidth val="150"/>
        <c:axId val="1897692624"/>
        <c:axId val="979125136"/>
        <c:extLst>
          <c:ext xmlns:c15="http://schemas.microsoft.com/office/drawing/2012/chart" uri="{02D57815-91ED-43cb-92C2-25804820EDAC}">
            <c15:filteredBarSeries>
              <c15:ser>
                <c:idx val="0"/>
                <c:order val="0"/>
                <c:tx>
                  <c:strRef>
                    <c:extLst>
                      <c:ext uri="{02D57815-91ED-43cb-92C2-25804820EDAC}">
                        <c15:formulaRef>
                          <c15:sqref>properties!$F$2</c15:sqref>
                        </c15:formulaRef>
                      </c:ext>
                    </c:extLst>
                    <c:strCache>
                      <c:ptCount val="1"/>
                      <c:pt idx="0">
                        <c:v>Income Rank</c:v>
                      </c:pt>
                    </c:strCache>
                  </c:strRef>
                </c:tx>
                <c:spPr>
                  <a:solidFill>
                    <a:schemeClr val="accent1"/>
                  </a:solidFill>
                  <a:ln>
                    <a:noFill/>
                  </a:ln>
                  <a:effectLst/>
                </c:spPr>
                <c:invertIfNegative val="0"/>
                <c:cat>
                  <c:strRef>
                    <c:extLst>
                      <c:ex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c:ext uri="{02D57815-91ED-43cb-92C2-25804820EDAC}">
                        <c15:formulaRef>
                          <c15:sqref>properties!$F$3:$F$34</c15:sqref>
                        </c15:formulaRef>
                      </c:ext>
                    </c:extLst>
                    <c:numCache>
                      <c:formatCode>General</c:formatCode>
                      <c:ptCount val="32"/>
                      <c:pt idx="0">
                        <c:v>18</c:v>
                      </c:pt>
                      <c:pt idx="1">
                        <c:v>31</c:v>
                      </c:pt>
                      <c:pt idx="2">
                        <c:v>2</c:v>
                      </c:pt>
                      <c:pt idx="3">
                        <c:v>9</c:v>
                      </c:pt>
                      <c:pt idx="4">
                        <c:v>7</c:v>
                      </c:pt>
                      <c:pt idx="5">
                        <c:v>20</c:v>
                      </c:pt>
                      <c:pt idx="6">
                        <c:v>13</c:v>
                      </c:pt>
                      <c:pt idx="7">
                        <c:v>12</c:v>
                      </c:pt>
                      <c:pt idx="8">
                        <c:v>8</c:v>
                      </c:pt>
                      <c:pt idx="9">
                        <c:v>32</c:v>
                      </c:pt>
                      <c:pt idx="10">
                        <c:v>26</c:v>
                      </c:pt>
                      <c:pt idx="11">
                        <c:v>29</c:v>
                      </c:pt>
                      <c:pt idx="12">
                        <c:v>22</c:v>
                      </c:pt>
                      <c:pt idx="13">
                        <c:v>21</c:v>
                      </c:pt>
                      <c:pt idx="14">
                        <c:v>23</c:v>
                      </c:pt>
                      <c:pt idx="15">
                        <c:v>6</c:v>
                      </c:pt>
                      <c:pt idx="16">
                        <c:v>10</c:v>
                      </c:pt>
                      <c:pt idx="17">
                        <c:v>16</c:v>
                      </c:pt>
                      <c:pt idx="18">
                        <c:v>17</c:v>
                      </c:pt>
                      <c:pt idx="19">
                        <c:v>30</c:v>
                      </c:pt>
                      <c:pt idx="20">
                        <c:v>28</c:v>
                      </c:pt>
                      <c:pt idx="21">
                        <c:v>27</c:v>
                      </c:pt>
                      <c:pt idx="22">
                        <c:v>25</c:v>
                      </c:pt>
                      <c:pt idx="23">
                        <c:v>11</c:v>
                      </c:pt>
                      <c:pt idx="24">
                        <c:v>15</c:v>
                      </c:pt>
                      <c:pt idx="25">
                        <c:v>1</c:v>
                      </c:pt>
                      <c:pt idx="26">
                        <c:v>4</c:v>
                      </c:pt>
                      <c:pt idx="27">
                        <c:v>5</c:v>
                      </c:pt>
                      <c:pt idx="28">
                        <c:v>19</c:v>
                      </c:pt>
                      <c:pt idx="29">
                        <c:v>24</c:v>
                      </c:pt>
                      <c:pt idx="30">
                        <c:v>3</c:v>
                      </c:pt>
                      <c:pt idx="31">
                        <c:v>14</c:v>
                      </c:pt>
                    </c:numCache>
                  </c:numRef>
                </c:val>
                <c:extLst>
                  <c:ext xmlns:c16="http://schemas.microsoft.com/office/drawing/2014/chart" uri="{C3380CC4-5D6E-409C-BE32-E72D297353CC}">
                    <c16:uniqueId val="{00000002-2682-4F02-AD97-C8FB06436383}"/>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properties!$G$2</c15:sqref>
                        </c15:formulaRef>
                      </c:ext>
                    </c:extLst>
                    <c:strCache>
                      <c:ptCount val="1"/>
                      <c:pt idx="0">
                        <c:v>Rank - per Capita Income</c:v>
                      </c:pt>
                    </c:strCache>
                  </c:strRef>
                </c:tx>
                <c:spPr>
                  <a:solidFill>
                    <a:schemeClr val="accent2"/>
                  </a:solidFill>
                  <a:ln>
                    <a:noFill/>
                  </a:ln>
                  <a:effectLst/>
                </c:spPr>
                <c:invertIfNegative val="0"/>
                <c:cat>
                  <c:strRef>
                    <c:extLst xmlns:c15="http://schemas.microsoft.com/office/drawing/2012/chart">
                      <c:ext xmlns:c15="http://schemas.microsoft.com/office/drawing/2012/char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xmlns:c15="http://schemas.microsoft.com/office/drawing/2012/chart">
                      <c:ext xmlns:c15="http://schemas.microsoft.com/office/drawing/2012/chart" uri="{02D57815-91ED-43cb-92C2-25804820EDAC}">
                        <c15:formulaRef>
                          <c15:sqref>properties!$G$3:$G$34</c15:sqref>
                        </c15:formulaRef>
                      </c:ext>
                    </c:extLst>
                    <c:numCache>
                      <c:formatCode>General</c:formatCode>
                      <c:ptCount val="32"/>
                      <c:pt idx="0">
                        <c:v>16</c:v>
                      </c:pt>
                      <c:pt idx="1">
                        <c:v>29</c:v>
                      </c:pt>
                      <c:pt idx="2">
                        <c:v>4</c:v>
                      </c:pt>
                      <c:pt idx="3">
                        <c:v>13</c:v>
                      </c:pt>
                      <c:pt idx="4">
                        <c:v>11</c:v>
                      </c:pt>
                      <c:pt idx="5">
                        <c:v>31</c:v>
                      </c:pt>
                      <c:pt idx="6">
                        <c:v>9</c:v>
                      </c:pt>
                      <c:pt idx="7">
                        <c:v>12</c:v>
                      </c:pt>
                      <c:pt idx="8">
                        <c:v>3</c:v>
                      </c:pt>
                      <c:pt idx="9">
                        <c:v>32</c:v>
                      </c:pt>
                      <c:pt idx="10">
                        <c:v>22</c:v>
                      </c:pt>
                      <c:pt idx="11">
                        <c:v>25</c:v>
                      </c:pt>
                      <c:pt idx="12">
                        <c:v>18</c:v>
                      </c:pt>
                      <c:pt idx="13">
                        <c:v>17</c:v>
                      </c:pt>
                      <c:pt idx="14">
                        <c:v>19</c:v>
                      </c:pt>
                      <c:pt idx="15">
                        <c:v>8</c:v>
                      </c:pt>
                      <c:pt idx="16">
                        <c:v>20</c:v>
                      </c:pt>
                      <c:pt idx="17">
                        <c:v>14</c:v>
                      </c:pt>
                      <c:pt idx="18">
                        <c:v>15</c:v>
                      </c:pt>
                      <c:pt idx="19">
                        <c:v>26</c:v>
                      </c:pt>
                      <c:pt idx="20">
                        <c:v>21</c:v>
                      </c:pt>
                      <c:pt idx="21">
                        <c:v>23</c:v>
                      </c:pt>
                      <c:pt idx="22">
                        <c:v>24</c:v>
                      </c:pt>
                      <c:pt idx="23">
                        <c:v>2</c:v>
                      </c:pt>
                      <c:pt idx="24">
                        <c:v>7</c:v>
                      </c:pt>
                      <c:pt idx="25">
                        <c:v>1</c:v>
                      </c:pt>
                      <c:pt idx="26">
                        <c:v>6</c:v>
                      </c:pt>
                      <c:pt idx="27">
                        <c:v>10</c:v>
                      </c:pt>
                      <c:pt idx="28">
                        <c:v>30</c:v>
                      </c:pt>
                      <c:pt idx="29">
                        <c:v>28</c:v>
                      </c:pt>
                      <c:pt idx="30">
                        <c:v>5</c:v>
                      </c:pt>
                      <c:pt idx="31">
                        <c:v>27</c:v>
                      </c:pt>
                    </c:numCache>
                  </c:numRef>
                </c:val>
                <c:extLst xmlns:c15="http://schemas.microsoft.com/office/drawing/2012/chart">
                  <c:ext xmlns:c16="http://schemas.microsoft.com/office/drawing/2014/chart" uri="{C3380CC4-5D6E-409C-BE32-E72D297353CC}">
                    <c16:uniqueId val="{00000003-2682-4F02-AD97-C8FB06436383}"/>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properties!$H$2</c15:sqref>
                        </c15:formulaRef>
                      </c:ext>
                    </c:extLst>
                    <c:strCache>
                      <c:ptCount val="1"/>
                      <c:pt idx="0">
                        <c:v>Rank Population</c:v>
                      </c:pt>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xmlns:c15="http://schemas.microsoft.com/office/drawing/2012/chart">
                      <c:ext xmlns:c15="http://schemas.microsoft.com/office/drawing/2012/chart" uri="{02D57815-91ED-43cb-92C2-25804820EDAC}">
                        <c15:formulaRef>
                          <c15:sqref>properties!$H$3:$H$34</c15:sqref>
                        </c15:formulaRef>
                      </c:ext>
                    </c:extLst>
                    <c:numCache>
                      <c:formatCode>General</c:formatCode>
                      <c:ptCount val="32"/>
                      <c:pt idx="0">
                        <c:v>0</c:v>
                      </c:pt>
                      <c:pt idx="1">
                        <c:v>13</c:v>
                      </c:pt>
                      <c:pt idx="2">
                        <c:v>30</c:v>
                      </c:pt>
                      <c:pt idx="3">
                        <c:v>25</c:v>
                      </c:pt>
                      <c:pt idx="4">
                        <c:v>26</c:v>
                      </c:pt>
                      <c:pt idx="5">
                        <c:v>27</c:v>
                      </c:pt>
                      <c:pt idx="6">
                        <c:v>8</c:v>
                      </c:pt>
                      <c:pt idx="7">
                        <c:v>9</c:v>
                      </c:pt>
                      <c:pt idx="8">
                        <c:v>19</c:v>
                      </c:pt>
                      <c:pt idx="9">
                        <c:v>22</c:v>
                      </c:pt>
                      <c:pt idx="10">
                        <c:v>2</c:v>
                      </c:pt>
                      <c:pt idx="11">
                        <c:v>3</c:v>
                      </c:pt>
                      <c:pt idx="12">
                        <c:v>16</c:v>
                      </c:pt>
                      <c:pt idx="13">
                        <c:v>15</c:v>
                      </c:pt>
                      <c:pt idx="14">
                        <c:v>10</c:v>
                      </c:pt>
                      <c:pt idx="15">
                        <c:v>28</c:v>
                      </c:pt>
                      <c:pt idx="16">
                        <c:v>24</c:v>
                      </c:pt>
                      <c:pt idx="17">
                        <c:v>7</c:v>
                      </c:pt>
                      <c:pt idx="18">
                        <c:v>5</c:v>
                      </c:pt>
                      <c:pt idx="19">
                        <c:v>4</c:v>
                      </c:pt>
                      <c:pt idx="20">
                        <c:v>1</c:v>
                      </c:pt>
                      <c:pt idx="21">
                        <c:v>17</c:v>
                      </c:pt>
                      <c:pt idx="22">
                        <c:v>18</c:v>
                      </c:pt>
                      <c:pt idx="23">
                        <c:v>23</c:v>
                      </c:pt>
                      <c:pt idx="24">
                        <c:v>11</c:v>
                      </c:pt>
                      <c:pt idx="25">
                        <c:v>21</c:v>
                      </c:pt>
                      <c:pt idx="26">
                        <c:v>12</c:v>
                      </c:pt>
                      <c:pt idx="27">
                        <c:v>14</c:v>
                      </c:pt>
                      <c:pt idx="28">
                        <c:v>31</c:v>
                      </c:pt>
                      <c:pt idx="29">
                        <c:v>32</c:v>
                      </c:pt>
                      <c:pt idx="30">
                        <c:v>29</c:v>
                      </c:pt>
                      <c:pt idx="31">
                        <c:v>20</c:v>
                      </c:pt>
                    </c:numCache>
                  </c:numRef>
                </c:val>
                <c:extLst xmlns:c15="http://schemas.microsoft.com/office/drawing/2012/chart">
                  <c:ext xmlns:c16="http://schemas.microsoft.com/office/drawing/2014/chart" uri="{C3380CC4-5D6E-409C-BE32-E72D297353CC}">
                    <c16:uniqueId val="{00000004-2682-4F02-AD97-C8FB06436383}"/>
                  </c:ext>
                </c:extLst>
              </c15:ser>
            </c15:filteredBarSeries>
          </c:ext>
        </c:extLst>
      </c:barChart>
      <c:catAx>
        <c:axId val="1897692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79125136"/>
        <c:crosses val="autoZero"/>
        <c:auto val="1"/>
        <c:lblAlgn val="ctr"/>
        <c:lblOffset val="100"/>
        <c:noMultiLvlLbl val="0"/>
      </c:catAx>
      <c:valAx>
        <c:axId val="979125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97692624"/>
        <c:crosses val="autoZero"/>
        <c:crossBetween val="between"/>
      </c:valAx>
      <c:spPr>
        <a:noFill/>
        <a:ln>
          <a:noFill/>
        </a:ln>
        <a:effectLst/>
      </c:spPr>
    </c:plotArea>
    <c:legend>
      <c:legendPos val="r"/>
      <c:layout>
        <c:manualLayout>
          <c:xMode val="edge"/>
          <c:yMode val="edge"/>
          <c:x val="0.35034022672700166"/>
          <c:y val="7.7993346668245575E-2"/>
          <c:w val="0.32602073596261627"/>
          <c:h val="0.1621633278311372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Esri Tapestry Segment</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percentStacked"/>
        <c:varyColors val="0"/>
        <c:ser>
          <c:idx val="0"/>
          <c:order val="0"/>
          <c:tx>
            <c:strRef>
              <c:f>properties!$EM$2</c:f>
              <c:strCache>
                <c:ptCount val="1"/>
                <c:pt idx="0">
                  <c:v>Metro Renters</c:v>
                </c:pt>
              </c:strCache>
            </c:strRef>
          </c:tx>
          <c:spPr>
            <a:solidFill>
              <a:schemeClr val="accent1"/>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properties!$EM$3:$EM$34</c:f>
              <c:numCache>
                <c:formatCode>0%</c:formatCode>
                <c:ptCount val="32"/>
                <c:pt idx="0">
                  <c:v>0.84</c:v>
                </c:pt>
                <c:pt idx="1">
                  <c:v>0</c:v>
                </c:pt>
                <c:pt idx="2">
                  <c:v>0</c:v>
                </c:pt>
                <c:pt idx="3">
                  <c:v>0</c:v>
                </c:pt>
                <c:pt idx="4">
                  <c:v>0</c:v>
                </c:pt>
                <c:pt idx="5">
                  <c:v>0</c:v>
                </c:pt>
                <c:pt idx="6">
                  <c:v>0.73</c:v>
                </c:pt>
                <c:pt idx="7">
                  <c:v>0.73</c:v>
                </c:pt>
                <c:pt idx="8">
                  <c:v>0.73</c:v>
                </c:pt>
                <c:pt idx="9">
                  <c:v>0.34</c:v>
                </c:pt>
                <c:pt idx="10">
                  <c:v>0.48</c:v>
                </c:pt>
                <c:pt idx="11">
                  <c:v>0.48</c:v>
                </c:pt>
                <c:pt idx="12">
                  <c:v>0.61</c:v>
                </c:pt>
                <c:pt idx="13">
                  <c:v>0.93</c:v>
                </c:pt>
                <c:pt idx="14">
                  <c:v>0.61</c:v>
                </c:pt>
                <c:pt idx="15">
                  <c:v>0</c:v>
                </c:pt>
                <c:pt idx="16">
                  <c:v>0</c:v>
                </c:pt>
                <c:pt idx="17">
                  <c:v>0.84</c:v>
                </c:pt>
                <c:pt idx="18">
                  <c:v>0.84</c:v>
                </c:pt>
                <c:pt idx="19">
                  <c:v>0.48</c:v>
                </c:pt>
                <c:pt idx="20">
                  <c:v>0.48</c:v>
                </c:pt>
                <c:pt idx="21">
                  <c:v>0.34</c:v>
                </c:pt>
                <c:pt idx="22">
                  <c:v>0.34</c:v>
                </c:pt>
                <c:pt idx="23">
                  <c:v>0.93</c:v>
                </c:pt>
                <c:pt idx="24">
                  <c:v>0.73</c:v>
                </c:pt>
                <c:pt idx="25">
                  <c:v>0.17</c:v>
                </c:pt>
                <c:pt idx="26">
                  <c:v>0.17</c:v>
                </c:pt>
                <c:pt idx="27">
                  <c:v>0.17</c:v>
                </c:pt>
                <c:pt idx="28">
                  <c:v>0</c:v>
                </c:pt>
                <c:pt idx="29">
                  <c:v>0</c:v>
                </c:pt>
                <c:pt idx="30">
                  <c:v>0</c:v>
                </c:pt>
                <c:pt idx="31">
                  <c:v>0</c:v>
                </c:pt>
              </c:numCache>
            </c:numRef>
          </c:val>
          <c:extLst>
            <c:ext xmlns:c16="http://schemas.microsoft.com/office/drawing/2014/chart" uri="{C3380CC4-5D6E-409C-BE32-E72D297353CC}">
              <c16:uniqueId val="{00000000-73E0-464F-AA18-1AF167507983}"/>
            </c:ext>
          </c:extLst>
        </c:ser>
        <c:ser>
          <c:idx val="1"/>
          <c:order val="1"/>
          <c:tx>
            <c:strRef>
              <c:f>properties!$EN$2</c:f>
              <c:strCache>
                <c:ptCount val="1"/>
                <c:pt idx="0">
                  <c:v>Social Security Set</c:v>
                </c:pt>
              </c:strCache>
            </c:strRef>
          </c:tx>
          <c:spPr>
            <a:solidFill>
              <a:schemeClr val="accent2"/>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properties!$EN$3:$EN$34</c:f>
              <c:numCache>
                <c:formatCode>0%</c:formatCode>
                <c:ptCount val="32"/>
                <c:pt idx="0">
                  <c:v>0</c:v>
                </c:pt>
                <c:pt idx="1">
                  <c:v>0.17</c:v>
                </c:pt>
                <c:pt idx="2">
                  <c:v>0</c:v>
                </c:pt>
                <c:pt idx="3">
                  <c:v>0</c:v>
                </c:pt>
                <c:pt idx="4">
                  <c:v>0</c:v>
                </c:pt>
                <c:pt idx="5">
                  <c:v>0</c:v>
                </c:pt>
                <c:pt idx="6">
                  <c:v>0</c:v>
                </c:pt>
                <c:pt idx="7">
                  <c:v>0</c:v>
                </c:pt>
                <c:pt idx="8">
                  <c:v>0</c:v>
                </c:pt>
                <c:pt idx="9">
                  <c:v>0.59</c:v>
                </c:pt>
                <c:pt idx="10">
                  <c:v>0</c:v>
                </c:pt>
                <c:pt idx="11">
                  <c:v>0</c:v>
                </c:pt>
                <c:pt idx="12">
                  <c:v>0.26</c:v>
                </c:pt>
                <c:pt idx="13">
                  <c:v>7.0000000000000007E-2</c:v>
                </c:pt>
                <c:pt idx="14">
                  <c:v>0.26</c:v>
                </c:pt>
                <c:pt idx="15">
                  <c:v>0</c:v>
                </c:pt>
                <c:pt idx="16">
                  <c:v>0.17</c:v>
                </c:pt>
                <c:pt idx="17">
                  <c:v>0</c:v>
                </c:pt>
                <c:pt idx="18">
                  <c:v>0</c:v>
                </c:pt>
                <c:pt idx="19">
                  <c:v>0</c:v>
                </c:pt>
                <c:pt idx="20">
                  <c:v>0</c:v>
                </c:pt>
                <c:pt idx="21">
                  <c:v>0.59</c:v>
                </c:pt>
                <c:pt idx="22">
                  <c:v>0.59</c:v>
                </c:pt>
                <c:pt idx="23">
                  <c:v>7.0000000000000007E-2</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1-73E0-464F-AA18-1AF167507983}"/>
            </c:ext>
          </c:extLst>
        </c:ser>
        <c:ser>
          <c:idx val="2"/>
          <c:order val="2"/>
          <c:tx>
            <c:strRef>
              <c:f>properties!$EO$2</c:f>
              <c:strCache>
                <c:ptCount val="1"/>
                <c:pt idx="0">
                  <c:v>Retirement Communities</c:v>
                </c:pt>
              </c:strCache>
            </c:strRef>
          </c:tx>
          <c:spPr>
            <a:solidFill>
              <a:schemeClr val="accent3"/>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properties!$EO$3:$EO$34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0.09</c:v>
                </c:pt>
                <c:pt idx="13">
                  <c:v>0</c:v>
                </c:pt>
                <c:pt idx="14">
                  <c:v>0.09</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2-73E0-464F-AA18-1AF167507983}"/>
            </c:ext>
          </c:extLst>
        </c:ser>
        <c:ser>
          <c:idx val="3"/>
          <c:order val="3"/>
          <c:tx>
            <c:strRef>
              <c:f>properties!$EP$2</c:f>
              <c:strCache>
                <c:ptCount val="1"/>
                <c:pt idx="0">
                  <c:v>Emerald City</c:v>
                </c:pt>
              </c:strCache>
            </c:strRef>
          </c:tx>
          <c:spPr>
            <a:solidFill>
              <a:schemeClr val="accent4"/>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properties!$EP$3:$EP$34</c:f>
              <c:numCache>
                <c:formatCode>0%</c:formatCode>
                <c:ptCount val="32"/>
                <c:pt idx="0">
                  <c:v>0</c:v>
                </c:pt>
                <c:pt idx="1">
                  <c:v>0</c:v>
                </c:pt>
                <c:pt idx="2">
                  <c:v>0.22</c:v>
                </c:pt>
                <c:pt idx="3">
                  <c:v>0.22</c:v>
                </c:pt>
                <c:pt idx="4">
                  <c:v>0.22</c:v>
                </c:pt>
                <c:pt idx="5">
                  <c:v>0</c:v>
                </c:pt>
                <c:pt idx="6">
                  <c:v>0</c:v>
                </c:pt>
                <c:pt idx="7">
                  <c:v>0</c:v>
                </c:pt>
                <c:pt idx="8">
                  <c:v>0</c:v>
                </c:pt>
                <c:pt idx="9">
                  <c:v>0</c:v>
                </c:pt>
                <c:pt idx="10">
                  <c:v>0.11</c:v>
                </c:pt>
                <c:pt idx="11">
                  <c:v>0.11</c:v>
                </c:pt>
                <c:pt idx="12">
                  <c:v>0</c:v>
                </c:pt>
                <c:pt idx="13">
                  <c:v>0</c:v>
                </c:pt>
                <c:pt idx="14">
                  <c:v>0</c:v>
                </c:pt>
                <c:pt idx="15">
                  <c:v>0.22</c:v>
                </c:pt>
                <c:pt idx="16">
                  <c:v>0</c:v>
                </c:pt>
                <c:pt idx="17">
                  <c:v>0</c:v>
                </c:pt>
                <c:pt idx="18">
                  <c:v>0</c:v>
                </c:pt>
                <c:pt idx="19">
                  <c:v>0.11</c:v>
                </c:pt>
                <c:pt idx="20">
                  <c:v>0.11</c:v>
                </c:pt>
                <c:pt idx="21">
                  <c:v>0</c:v>
                </c:pt>
                <c:pt idx="22">
                  <c:v>0</c:v>
                </c:pt>
                <c:pt idx="24">
                  <c:v>0</c:v>
                </c:pt>
                <c:pt idx="25">
                  <c:v>0</c:v>
                </c:pt>
                <c:pt idx="26">
                  <c:v>0</c:v>
                </c:pt>
                <c:pt idx="27">
                  <c:v>0</c:v>
                </c:pt>
                <c:pt idx="28">
                  <c:v>0</c:v>
                </c:pt>
                <c:pt idx="29">
                  <c:v>0</c:v>
                </c:pt>
                <c:pt idx="30">
                  <c:v>0.22</c:v>
                </c:pt>
                <c:pt idx="31">
                  <c:v>0</c:v>
                </c:pt>
              </c:numCache>
            </c:numRef>
          </c:val>
          <c:extLst>
            <c:ext xmlns:c16="http://schemas.microsoft.com/office/drawing/2014/chart" uri="{C3380CC4-5D6E-409C-BE32-E72D297353CC}">
              <c16:uniqueId val="{00000003-73E0-464F-AA18-1AF167507983}"/>
            </c:ext>
          </c:extLst>
        </c:ser>
        <c:ser>
          <c:idx val="4"/>
          <c:order val="4"/>
          <c:tx>
            <c:strRef>
              <c:f>properties!$EQ$2</c:f>
              <c:strCache>
                <c:ptCount val="1"/>
                <c:pt idx="0">
                  <c:v>Trend Setters</c:v>
                </c:pt>
              </c:strCache>
            </c:strRef>
          </c:tx>
          <c:spPr>
            <a:solidFill>
              <a:schemeClr val="accent5"/>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properties!$EQ$3:$EQ$34</c:f>
              <c:numCache>
                <c:formatCode>0%</c:formatCode>
                <c:ptCount val="32"/>
                <c:pt idx="0">
                  <c:v>0</c:v>
                </c:pt>
                <c:pt idx="1">
                  <c:v>0.24</c:v>
                </c:pt>
                <c:pt idx="2">
                  <c:v>0.14000000000000001</c:v>
                </c:pt>
                <c:pt idx="3">
                  <c:v>0.14000000000000001</c:v>
                </c:pt>
                <c:pt idx="4">
                  <c:v>0.14000000000000001</c:v>
                </c:pt>
                <c:pt idx="5">
                  <c:v>0</c:v>
                </c:pt>
                <c:pt idx="6">
                  <c:v>0</c:v>
                </c:pt>
                <c:pt idx="7">
                  <c:v>0</c:v>
                </c:pt>
                <c:pt idx="8">
                  <c:v>0</c:v>
                </c:pt>
                <c:pt idx="9">
                  <c:v>0</c:v>
                </c:pt>
                <c:pt idx="10">
                  <c:v>0.17</c:v>
                </c:pt>
                <c:pt idx="11">
                  <c:v>0.17</c:v>
                </c:pt>
                <c:pt idx="12">
                  <c:v>0</c:v>
                </c:pt>
                <c:pt idx="13">
                  <c:v>0</c:v>
                </c:pt>
                <c:pt idx="14">
                  <c:v>0</c:v>
                </c:pt>
                <c:pt idx="15">
                  <c:v>0.14000000000000001</c:v>
                </c:pt>
                <c:pt idx="16">
                  <c:v>0.24</c:v>
                </c:pt>
                <c:pt idx="17">
                  <c:v>0</c:v>
                </c:pt>
                <c:pt idx="18">
                  <c:v>0</c:v>
                </c:pt>
                <c:pt idx="19">
                  <c:v>0.17</c:v>
                </c:pt>
                <c:pt idx="20">
                  <c:v>0.17</c:v>
                </c:pt>
                <c:pt idx="21">
                  <c:v>0</c:v>
                </c:pt>
                <c:pt idx="22">
                  <c:v>0</c:v>
                </c:pt>
                <c:pt idx="24">
                  <c:v>0</c:v>
                </c:pt>
                <c:pt idx="25">
                  <c:v>0</c:v>
                </c:pt>
                <c:pt idx="26">
                  <c:v>0</c:v>
                </c:pt>
                <c:pt idx="27">
                  <c:v>0</c:v>
                </c:pt>
                <c:pt idx="28">
                  <c:v>0</c:v>
                </c:pt>
                <c:pt idx="29">
                  <c:v>7.0000000000000007E-2</c:v>
                </c:pt>
                <c:pt idx="30">
                  <c:v>0.14000000000000001</c:v>
                </c:pt>
                <c:pt idx="31">
                  <c:v>0</c:v>
                </c:pt>
              </c:numCache>
            </c:numRef>
          </c:val>
          <c:extLst>
            <c:ext xmlns:c16="http://schemas.microsoft.com/office/drawing/2014/chart" uri="{C3380CC4-5D6E-409C-BE32-E72D297353CC}">
              <c16:uniqueId val="{00000004-73E0-464F-AA18-1AF167507983}"/>
            </c:ext>
          </c:extLst>
        </c:ser>
        <c:ser>
          <c:idx val="5"/>
          <c:order val="5"/>
          <c:tx>
            <c:strRef>
              <c:f>properties!$ER$2</c:f>
              <c:strCache>
                <c:ptCount val="1"/>
                <c:pt idx="0">
                  <c:v>City Lights</c:v>
                </c:pt>
              </c:strCache>
            </c:strRef>
          </c:tx>
          <c:spPr>
            <a:solidFill>
              <a:schemeClr val="accent6"/>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properties!$ER$3:$ER$34</c:f>
              <c:numCache>
                <c:formatCode>0%</c:formatCode>
                <c:ptCount val="32"/>
                <c:pt idx="0">
                  <c:v>0</c:v>
                </c:pt>
                <c:pt idx="1">
                  <c:v>0.3</c:v>
                </c:pt>
                <c:pt idx="2">
                  <c:v>0</c:v>
                </c:pt>
                <c:pt idx="3">
                  <c:v>0</c:v>
                </c:pt>
                <c:pt idx="4">
                  <c:v>0</c:v>
                </c:pt>
                <c:pt idx="5">
                  <c:v>0.28000000000000003</c:v>
                </c:pt>
                <c:pt idx="6">
                  <c:v>0</c:v>
                </c:pt>
                <c:pt idx="7">
                  <c:v>0</c:v>
                </c:pt>
                <c:pt idx="8">
                  <c:v>0</c:v>
                </c:pt>
                <c:pt idx="9">
                  <c:v>0</c:v>
                </c:pt>
                <c:pt idx="10">
                  <c:v>0</c:v>
                </c:pt>
                <c:pt idx="11">
                  <c:v>0</c:v>
                </c:pt>
                <c:pt idx="12">
                  <c:v>0</c:v>
                </c:pt>
                <c:pt idx="13">
                  <c:v>0</c:v>
                </c:pt>
                <c:pt idx="14">
                  <c:v>0</c:v>
                </c:pt>
                <c:pt idx="15">
                  <c:v>0</c:v>
                </c:pt>
                <c:pt idx="16">
                  <c:v>0.3</c:v>
                </c:pt>
                <c:pt idx="17">
                  <c:v>0</c:v>
                </c:pt>
                <c:pt idx="18">
                  <c:v>0</c:v>
                </c:pt>
                <c:pt idx="19">
                  <c:v>0</c:v>
                </c:pt>
                <c:pt idx="20">
                  <c:v>0</c:v>
                </c:pt>
                <c:pt idx="21">
                  <c:v>0</c:v>
                </c:pt>
                <c:pt idx="22">
                  <c:v>0</c:v>
                </c:pt>
                <c:pt idx="24">
                  <c:v>0</c:v>
                </c:pt>
                <c:pt idx="25">
                  <c:v>0</c:v>
                </c:pt>
                <c:pt idx="26">
                  <c:v>0</c:v>
                </c:pt>
                <c:pt idx="27">
                  <c:v>0</c:v>
                </c:pt>
                <c:pt idx="28">
                  <c:v>0.2</c:v>
                </c:pt>
                <c:pt idx="29">
                  <c:v>0.54</c:v>
                </c:pt>
                <c:pt idx="30">
                  <c:v>0</c:v>
                </c:pt>
                <c:pt idx="31">
                  <c:v>0.17</c:v>
                </c:pt>
              </c:numCache>
            </c:numRef>
          </c:val>
          <c:extLst>
            <c:ext xmlns:c16="http://schemas.microsoft.com/office/drawing/2014/chart" uri="{C3380CC4-5D6E-409C-BE32-E72D297353CC}">
              <c16:uniqueId val="{00000005-73E0-464F-AA18-1AF167507983}"/>
            </c:ext>
          </c:extLst>
        </c:ser>
        <c:ser>
          <c:idx val="6"/>
          <c:order val="6"/>
          <c:tx>
            <c:strRef>
              <c:f>properties!$ES$2</c:f>
              <c:strCache>
                <c:ptCount val="1"/>
                <c:pt idx="0">
                  <c:v>International Marketplace</c:v>
                </c:pt>
              </c:strCache>
            </c:strRef>
          </c:tx>
          <c:spPr>
            <a:solidFill>
              <a:schemeClr val="accent1">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properties!$ES$3:$ES$34</c:f>
              <c:numCache>
                <c:formatCode>0%</c:formatCode>
                <c:ptCount val="32"/>
                <c:pt idx="0">
                  <c:v>0</c:v>
                </c:pt>
                <c:pt idx="1">
                  <c:v>0</c:v>
                </c:pt>
                <c:pt idx="2">
                  <c:v>0</c:v>
                </c:pt>
                <c:pt idx="3">
                  <c:v>0</c:v>
                </c:pt>
                <c:pt idx="4">
                  <c:v>0</c:v>
                </c:pt>
                <c:pt idx="5">
                  <c:v>0.09</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0.18</c:v>
                </c:pt>
                <c:pt idx="29">
                  <c:v>0</c:v>
                </c:pt>
                <c:pt idx="30">
                  <c:v>0</c:v>
                </c:pt>
                <c:pt idx="31">
                  <c:v>0.18</c:v>
                </c:pt>
              </c:numCache>
            </c:numRef>
          </c:val>
          <c:extLst>
            <c:ext xmlns:c16="http://schemas.microsoft.com/office/drawing/2014/chart" uri="{C3380CC4-5D6E-409C-BE32-E72D297353CC}">
              <c16:uniqueId val="{00000006-73E0-464F-AA18-1AF167507983}"/>
            </c:ext>
          </c:extLst>
        </c:ser>
        <c:ser>
          <c:idx val="7"/>
          <c:order val="7"/>
          <c:tx>
            <c:strRef>
              <c:f>properties!$ET$2</c:f>
              <c:strCache>
                <c:ptCount val="1"/>
                <c:pt idx="0">
                  <c:v>Urban Villages</c:v>
                </c:pt>
              </c:strCache>
            </c:strRef>
          </c:tx>
          <c:spPr>
            <a:solidFill>
              <a:schemeClr val="accent2">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properties!$ET$3:$ET$34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0.12</c:v>
                </c:pt>
              </c:numCache>
            </c:numRef>
          </c:val>
          <c:extLst>
            <c:ext xmlns:c16="http://schemas.microsoft.com/office/drawing/2014/chart" uri="{C3380CC4-5D6E-409C-BE32-E72D297353CC}">
              <c16:uniqueId val="{00000007-73E0-464F-AA18-1AF167507983}"/>
            </c:ext>
          </c:extLst>
        </c:ser>
        <c:ser>
          <c:idx val="8"/>
          <c:order val="8"/>
          <c:tx>
            <c:strRef>
              <c:f>properties!$EU$2</c:f>
              <c:strCache>
                <c:ptCount val="1"/>
                <c:pt idx="0">
                  <c:v>Urban Chic</c:v>
                </c:pt>
              </c:strCache>
            </c:strRef>
          </c:tx>
          <c:spPr>
            <a:solidFill>
              <a:schemeClr val="accent3">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properties!$EU$3:$EU$34</c:f>
              <c:numCache>
                <c:formatCode>0%</c:formatCode>
                <c:ptCount val="32"/>
                <c:pt idx="0">
                  <c:v>0.03</c:v>
                </c:pt>
                <c:pt idx="1">
                  <c:v>0</c:v>
                </c:pt>
                <c:pt idx="2">
                  <c:v>0.48</c:v>
                </c:pt>
                <c:pt idx="3">
                  <c:v>0.48</c:v>
                </c:pt>
                <c:pt idx="4">
                  <c:v>0.48</c:v>
                </c:pt>
                <c:pt idx="5">
                  <c:v>0</c:v>
                </c:pt>
                <c:pt idx="6">
                  <c:v>0.11</c:v>
                </c:pt>
                <c:pt idx="7">
                  <c:v>0.11</c:v>
                </c:pt>
                <c:pt idx="8">
                  <c:v>0.11</c:v>
                </c:pt>
                <c:pt idx="9">
                  <c:v>0</c:v>
                </c:pt>
                <c:pt idx="10">
                  <c:v>0</c:v>
                </c:pt>
                <c:pt idx="11">
                  <c:v>0</c:v>
                </c:pt>
                <c:pt idx="12">
                  <c:v>0</c:v>
                </c:pt>
                <c:pt idx="13">
                  <c:v>0</c:v>
                </c:pt>
                <c:pt idx="14">
                  <c:v>0</c:v>
                </c:pt>
                <c:pt idx="15">
                  <c:v>0.48</c:v>
                </c:pt>
                <c:pt idx="16">
                  <c:v>0</c:v>
                </c:pt>
                <c:pt idx="17">
                  <c:v>0.03</c:v>
                </c:pt>
                <c:pt idx="18">
                  <c:v>0.03</c:v>
                </c:pt>
                <c:pt idx="19">
                  <c:v>0</c:v>
                </c:pt>
                <c:pt idx="20">
                  <c:v>0</c:v>
                </c:pt>
                <c:pt idx="21">
                  <c:v>0</c:v>
                </c:pt>
                <c:pt idx="22">
                  <c:v>0</c:v>
                </c:pt>
                <c:pt idx="24">
                  <c:v>0.11</c:v>
                </c:pt>
                <c:pt idx="25">
                  <c:v>0.33</c:v>
                </c:pt>
                <c:pt idx="26">
                  <c:v>0.33</c:v>
                </c:pt>
                <c:pt idx="27">
                  <c:v>0.33</c:v>
                </c:pt>
                <c:pt idx="28">
                  <c:v>0</c:v>
                </c:pt>
                <c:pt idx="29">
                  <c:v>0</c:v>
                </c:pt>
                <c:pt idx="30">
                  <c:v>0.48</c:v>
                </c:pt>
                <c:pt idx="31">
                  <c:v>0</c:v>
                </c:pt>
              </c:numCache>
            </c:numRef>
          </c:val>
          <c:extLst>
            <c:ext xmlns:c16="http://schemas.microsoft.com/office/drawing/2014/chart" uri="{C3380CC4-5D6E-409C-BE32-E72D297353CC}">
              <c16:uniqueId val="{00000008-73E0-464F-AA18-1AF167507983}"/>
            </c:ext>
          </c:extLst>
        </c:ser>
        <c:ser>
          <c:idx val="9"/>
          <c:order val="9"/>
          <c:tx>
            <c:strRef>
              <c:f>properties!$EV$2</c:f>
              <c:strCache>
                <c:ptCount val="1"/>
                <c:pt idx="0">
                  <c:v>Pleasantville</c:v>
                </c:pt>
              </c:strCache>
            </c:strRef>
          </c:tx>
          <c:spPr>
            <a:solidFill>
              <a:schemeClr val="accent4">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properties!$EV$3:$EV$34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9-73E0-464F-AA18-1AF167507983}"/>
            </c:ext>
          </c:extLst>
        </c:ser>
        <c:ser>
          <c:idx val="10"/>
          <c:order val="10"/>
          <c:tx>
            <c:strRef>
              <c:f>properties!$EW$2</c:f>
              <c:strCache>
                <c:ptCount val="1"/>
                <c:pt idx="0">
                  <c:v>Front Porches</c:v>
                </c:pt>
              </c:strCache>
            </c:strRef>
          </c:tx>
          <c:spPr>
            <a:solidFill>
              <a:schemeClr val="accent5">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properties!$EW$3:$EW$34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A-73E0-464F-AA18-1AF167507983}"/>
            </c:ext>
          </c:extLst>
        </c:ser>
        <c:ser>
          <c:idx val="11"/>
          <c:order val="11"/>
          <c:tx>
            <c:strRef>
              <c:f>properties!$EX$2</c:f>
              <c:strCache>
                <c:ptCount val="1"/>
                <c:pt idx="0">
                  <c:v>Enterprising Professionals</c:v>
                </c:pt>
              </c:strCache>
            </c:strRef>
          </c:tx>
          <c:spPr>
            <a:solidFill>
              <a:schemeClr val="accent6">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properties!$EX$3:$EX$34</c:f>
              <c:numCache>
                <c:formatCode>0%</c:formatCode>
                <c:ptCount val="32"/>
                <c:pt idx="0">
                  <c:v>0</c:v>
                </c:pt>
                <c:pt idx="1">
                  <c:v>0</c:v>
                </c:pt>
                <c:pt idx="2">
                  <c:v>0</c:v>
                </c:pt>
                <c:pt idx="3">
                  <c:v>0</c:v>
                </c:pt>
                <c:pt idx="4">
                  <c:v>0</c:v>
                </c:pt>
                <c:pt idx="5">
                  <c:v>0.3</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B-73E0-464F-AA18-1AF167507983}"/>
            </c:ext>
          </c:extLst>
        </c:ser>
        <c:ser>
          <c:idx val="12"/>
          <c:order val="12"/>
          <c:tx>
            <c:strRef>
              <c:f>properties!$EY$2</c:f>
              <c:strCache>
                <c:ptCount val="1"/>
                <c:pt idx="0">
                  <c:v>Laptops and Lattes</c:v>
                </c:pt>
              </c:strCache>
            </c:strRef>
          </c:tx>
          <c:spPr>
            <a:solidFill>
              <a:schemeClr val="accent1">
                <a:lumMod val="80000"/>
                <a:lumOff val="2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properties!$EY$3:$EY$34</c:f>
              <c:numCache>
                <c:formatCode>0%</c:formatCode>
                <c:ptCount val="32"/>
                <c:pt idx="0">
                  <c:v>0.13</c:v>
                </c:pt>
                <c:pt idx="1">
                  <c:v>0</c:v>
                </c:pt>
                <c:pt idx="2">
                  <c:v>0</c:v>
                </c:pt>
                <c:pt idx="3">
                  <c:v>0</c:v>
                </c:pt>
                <c:pt idx="4">
                  <c:v>0</c:v>
                </c:pt>
                <c:pt idx="5">
                  <c:v>0</c:v>
                </c:pt>
                <c:pt idx="6">
                  <c:v>0.13</c:v>
                </c:pt>
                <c:pt idx="7">
                  <c:v>0.13</c:v>
                </c:pt>
                <c:pt idx="8">
                  <c:v>0.13</c:v>
                </c:pt>
                <c:pt idx="9">
                  <c:v>7.0000000000000007E-2</c:v>
                </c:pt>
                <c:pt idx="10">
                  <c:v>0</c:v>
                </c:pt>
                <c:pt idx="11">
                  <c:v>0</c:v>
                </c:pt>
                <c:pt idx="12">
                  <c:v>0</c:v>
                </c:pt>
                <c:pt idx="13">
                  <c:v>0</c:v>
                </c:pt>
                <c:pt idx="14">
                  <c:v>0</c:v>
                </c:pt>
                <c:pt idx="15">
                  <c:v>0</c:v>
                </c:pt>
                <c:pt idx="16">
                  <c:v>0</c:v>
                </c:pt>
                <c:pt idx="17">
                  <c:v>0.13</c:v>
                </c:pt>
                <c:pt idx="18">
                  <c:v>0.13</c:v>
                </c:pt>
                <c:pt idx="19">
                  <c:v>0</c:v>
                </c:pt>
                <c:pt idx="20">
                  <c:v>0</c:v>
                </c:pt>
                <c:pt idx="21">
                  <c:v>7.0000000000000007E-2</c:v>
                </c:pt>
                <c:pt idx="22">
                  <c:v>7.0000000000000007E-2</c:v>
                </c:pt>
                <c:pt idx="24">
                  <c:v>0.13</c:v>
                </c:pt>
                <c:pt idx="25">
                  <c:v>0.22</c:v>
                </c:pt>
                <c:pt idx="26">
                  <c:v>0.22</c:v>
                </c:pt>
                <c:pt idx="27">
                  <c:v>0.22</c:v>
                </c:pt>
                <c:pt idx="28">
                  <c:v>0</c:v>
                </c:pt>
                <c:pt idx="29">
                  <c:v>0.39</c:v>
                </c:pt>
                <c:pt idx="30">
                  <c:v>0</c:v>
                </c:pt>
                <c:pt idx="31">
                  <c:v>0</c:v>
                </c:pt>
              </c:numCache>
            </c:numRef>
          </c:val>
          <c:extLst>
            <c:ext xmlns:c16="http://schemas.microsoft.com/office/drawing/2014/chart" uri="{C3380CC4-5D6E-409C-BE32-E72D297353CC}">
              <c16:uniqueId val="{0000000C-73E0-464F-AA18-1AF167507983}"/>
            </c:ext>
          </c:extLst>
        </c:ser>
        <c:ser>
          <c:idx val="13"/>
          <c:order val="13"/>
          <c:tx>
            <c:strRef>
              <c:f>properties!$EZ$2</c:f>
              <c:strCache>
                <c:ptCount val="1"/>
                <c:pt idx="0">
                  <c:v>Bright Young Professionals</c:v>
                </c:pt>
              </c:strCache>
            </c:strRef>
          </c:tx>
          <c:spPr>
            <a:solidFill>
              <a:schemeClr val="accent2">
                <a:lumMod val="80000"/>
                <a:lumOff val="2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properties!$EZ$3:$EZ$34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D-73E0-464F-AA18-1AF167507983}"/>
            </c:ext>
          </c:extLst>
        </c:ser>
        <c:ser>
          <c:idx val="14"/>
          <c:order val="14"/>
          <c:tx>
            <c:strRef>
              <c:f>properties!$FA$2</c:f>
              <c:strCache>
                <c:ptCount val="1"/>
                <c:pt idx="0">
                  <c:v>Old and Newcomers</c:v>
                </c:pt>
              </c:strCache>
            </c:strRef>
          </c:tx>
          <c:spPr>
            <a:solidFill>
              <a:schemeClr val="accent3">
                <a:lumMod val="80000"/>
                <a:lumOff val="2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properties!$FA$3:$FA$34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E-73E0-464F-AA18-1AF167507983}"/>
            </c:ext>
          </c:extLst>
        </c:ser>
        <c:ser>
          <c:idx val="15"/>
          <c:order val="15"/>
          <c:tx>
            <c:strRef>
              <c:f>properties!$FB$2</c:f>
              <c:strCache>
                <c:ptCount val="1"/>
                <c:pt idx="0">
                  <c:v>Set to Impress</c:v>
                </c:pt>
              </c:strCache>
            </c:strRef>
          </c:tx>
          <c:spPr>
            <a:solidFill>
              <a:schemeClr val="accent4">
                <a:lumMod val="80000"/>
                <a:lumOff val="2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properties!$FB$3:$FB$34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F-73E0-464F-AA18-1AF167507983}"/>
            </c:ext>
          </c:extLst>
        </c:ser>
        <c:ser>
          <c:idx val="16"/>
          <c:order val="16"/>
          <c:tx>
            <c:strRef>
              <c:f>properties!$FC$2</c:f>
              <c:strCache>
                <c:ptCount val="1"/>
                <c:pt idx="0">
                  <c:v>Pacific Heights</c:v>
                </c:pt>
              </c:strCache>
            </c:strRef>
          </c:tx>
          <c:spPr>
            <a:solidFill>
              <a:schemeClr val="accent5">
                <a:lumMod val="80000"/>
                <a:lumOff val="2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properties!$FC$3:$FC$34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10-73E0-464F-AA18-1AF167507983}"/>
            </c:ext>
          </c:extLst>
        </c:ser>
        <c:dLbls>
          <c:showLegendKey val="0"/>
          <c:showVal val="0"/>
          <c:showCatName val="0"/>
          <c:showSerName val="0"/>
          <c:showPercent val="0"/>
          <c:showBubbleSize val="0"/>
        </c:dLbls>
        <c:gapWidth val="150"/>
        <c:overlap val="100"/>
        <c:axId val="350652479"/>
        <c:axId val="350672031"/>
      </c:barChart>
      <c:catAx>
        <c:axId val="35065247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0672031"/>
        <c:crosses val="autoZero"/>
        <c:auto val="1"/>
        <c:lblAlgn val="ctr"/>
        <c:lblOffset val="100"/>
        <c:noMultiLvlLbl val="0"/>
      </c:catAx>
      <c:valAx>
        <c:axId val="35067203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0652479"/>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808594494022015"/>
          <c:y val="1.227373949372826E-2"/>
          <c:w val="0.87652624094845155"/>
          <c:h val="0.67467965636696603"/>
        </c:manualLayout>
      </c:layout>
      <c:barChart>
        <c:barDir val="col"/>
        <c:grouping val="clustered"/>
        <c:varyColors val="0"/>
        <c:ser>
          <c:idx val="0"/>
          <c:order val="0"/>
          <c:tx>
            <c:strRef>
              <c:f>properties!$O$2</c:f>
              <c:strCache>
                <c:ptCount val="1"/>
                <c:pt idx="0">
                  <c:v>Walkability Score</c:v>
                </c:pt>
              </c:strCache>
            </c:strRef>
          </c:tx>
          <c:spPr>
            <a:solidFill>
              <a:schemeClr val="accent6">
                <a:tint val="54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properties!$O$3:$O$34</c:f>
              <c:numCache>
                <c:formatCode>General</c:formatCode>
                <c:ptCount val="32"/>
                <c:pt idx="0">
                  <c:v>91</c:v>
                </c:pt>
                <c:pt idx="1">
                  <c:v>88</c:v>
                </c:pt>
                <c:pt idx="2">
                  <c:v>62</c:v>
                </c:pt>
                <c:pt idx="3">
                  <c:v>91</c:v>
                </c:pt>
                <c:pt idx="4">
                  <c:v>69</c:v>
                </c:pt>
                <c:pt idx="6">
                  <c:v>95</c:v>
                </c:pt>
                <c:pt idx="7">
                  <c:v>91</c:v>
                </c:pt>
                <c:pt idx="8">
                  <c:v>74</c:v>
                </c:pt>
                <c:pt idx="10">
                  <c:v>98</c:v>
                </c:pt>
                <c:pt idx="11">
                  <c:v>97</c:v>
                </c:pt>
                <c:pt idx="13">
                  <c:v>98</c:v>
                </c:pt>
                <c:pt idx="14">
                  <c:v>100</c:v>
                </c:pt>
                <c:pt idx="15">
                  <c:v>88</c:v>
                </c:pt>
                <c:pt idx="16">
                  <c:v>72</c:v>
                </c:pt>
                <c:pt idx="17">
                  <c:v>92</c:v>
                </c:pt>
                <c:pt idx="18">
                  <c:v>92</c:v>
                </c:pt>
                <c:pt idx="19">
                  <c:v>95</c:v>
                </c:pt>
                <c:pt idx="20">
                  <c:v>98</c:v>
                </c:pt>
                <c:pt idx="21">
                  <c:v>98</c:v>
                </c:pt>
                <c:pt idx="22">
                  <c:v>97</c:v>
                </c:pt>
                <c:pt idx="23">
                  <c:v>98</c:v>
                </c:pt>
                <c:pt idx="24">
                  <c:v>98</c:v>
                </c:pt>
                <c:pt idx="25">
                  <c:v>43</c:v>
                </c:pt>
                <c:pt idx="26">
                  <c:v>80</c:v>
                </c:pt>
                <c:pt idx="27">
                  <c:v>77</c:v>
                </c:pt>
                <c:pt idx="29">
                  <c:v>52</c:v>
                </c:pt>
                <c:pt idx="30">
                  <c:v>86</c:v>
                </c:pt>
                <c:pt idx="31">
                  <c:v>100</c:v>
                </c:pt>
              </c:numCache>
            </c:numRef>
          </c:val>
          <c:extLst>
            <c:ext xmlns:c16="http://schemas.microsoft.com/office/drawing/2014/chart" uri="{C3380CC4-5D6E-409C-BE32-E72D297353CC}">
              <c16:uniqueId val="{00000000-ACF1-4EC7-8EB7-2E7F4A133A86}"/>
            </c:ext>
          </c:extLst>
        </c:ser>
        <c:ser>
          <c:idx val="1"/>
          <c:order val="1"/>
          <c:tx>
            <c:strRef>
              <c:f>properties!$P$2</c:f>
              <c:strCache>
                <c:ptCount val="1"/>
                <c:pt idx="0">
                  <c:v>Transit Score</c:v>
                </c:pt>
              </c:strCache>
            </c:strRef>
          </c:tx>
          <c:spPr>
            <a:solidFill>
              <a:schemeClr val="accent6">
                <a:tint val="77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properties!$P$3:$P$34</c:f>
              <c:numCache>
                <c:formatCode>General</c:formatCode>
                <c:ptCount val="32"/>
                <c:pt idx="1">
                  <c:v>97</c:v>
                </c:pt>
                <c:pt idx="2">
                  <c:v>34</c:v>
                </c:pt>
                <c:pt idx="7">
                  <c:v>77</c:v>
                </c:pt>
                <c:pt idx="13">
                  <c:v>100</c:v>
                </c:pt>
                <c:pt idx="14">
                  <c:v>100</c:v>
                </c:pt>
                <c:pt idx="15">
                  <c:v>41</c:v>
                </c:pt>
                <c:pt idx="16">
                  <c:v>69</c:v>
                </c:pt>
                <c:pt idx="17">
                  <c:v>87</c:v>
                </c:pt>
                <c:pt idx="18">
                  <c:v>77</c:v>
                </c:pt>
                <c:pt idx="19">
                  <c:v>94</c:v>
                </c:pt>
                <c:pt idx="20">
                  <c:v>86</c:v>
                </c:pt>
                <c:pt idx="21">
                  <c:v>100</c:v>
                </c:pt>
                <c:pt idx="22">
                  <c:v>100</c:v>
                </c:pt>
                <c:pt idx="23">
                  <c:v>100</c:v>
                </c:pt>
                <c:pt idx="24">
                  <c:v>100</c:v>
                </c:pt>
                <c:pt idx="26">
                  <c:v>60</c:v>
                </c:pt>
                <c:pt idx="27">
                  <c:v>61</c:v>
                </c:pt>
                <c:pt idx="29">
                  <c:v>63</c:v>
                </c:pt>
                <c:pt idx="30">
                  <c:v>43</c:v>
                </c:pt>
                <c:pt idx="31">
                  <c:v>59</c:v>
                </c:pt>
              </c:numCache>
            </c:numRef>
          </c:val>
          <c:extLst>
            <c:ext xmlns:c16="http://schemas.microsoft.com/office/drawing/2014/chart" uri="{C3380CC4-5D6E-409C-BE32-E72D297353CC}">
              <c16:uniqueId val="{00000001-ACF1-4EC7-8EB7-2E7F4A133A86}"/>
            </c:ext>
          </c:extLst>
        </c:ser>
        <c:ser>
          <c:idx val="2"/>
          <c:order val="2"/>
          <c:tx>
            <c:strRef>
              <c:f>properties!$Q$2</c:f>
              <c:strCache>
                <c:ptCount val="1"/>
                <c:pt idx="0">
                  <c:v>Bike Score</c:v>
                </c:pt>
              </c:strCache>
            </c:strRef>
          </c:tx>
          <c:spPr>
            <a:solidFill>
              <a:schemeClr val="accent6"/>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properties!$Q$3:$Q$34</c:f>
              <c:numCache>
                <c:formatCode>General</c:formatCode>
                <c:ptCount val="32"/>
                <c:pt idx="1">
                  <c:v>78</c:v>
                </c:pt>
                <c:pt idx="2">
                  <c:v>49</c:v>
                </c:pt>
                <c:pt idx="7">
                  <c:v>71</c:v>
                </c:pt>
                <c:pt idx="13">
                  <c:v>71</c:v>
                </c:pt>
                <c:pt idx="14">
                  <c:v>71</c:v>
                </c:pt>
                <c:pt idx="15">
                  <c:v>41</c:v>
                </c:pt>
                <c:pt idx="16">
                  <c:v>90</c:v>
                </c:pt>
                <c:pt idx="17">
                  <c:v>83</c:v>
                </c:pt>
                <c:pt idx="18">
                  <c:v>78</c:v>
                </c:pt>
                <c:pt idx="19">
                  <c:v>81</c:v>
                </c:pt>
                <c:pt idx="20">
                  <c:v>89</c:v>
                </c:pt>
                <c:pt idx="21">
                  <c:v>74</c:v>
                </c:pt>
                <c:pt idx="22">
                  <c:v>79</c:v>
                </c:pt>
                <c:pt idx="23">
                  <c:v>71</c:v>
                </c:pt>
                <c:pt idx="24">
                  <c:v>87</c:v>
                </c:pt>
                <c:pt idx="25">
                  <c:v>48</c:v>
                </c:pt>
                <c:pt idx="26">
                  <c:v>88</c:v>
                </c:pt>
                <c:pt idx="27">
                  <c:v>71</c:v>
                </c:pt>
                <c:pt idx="29">
                  <c:v>65</c:v>
                </c:pt>
                <c:pt idx="30">
                  <c:v>69</c:v>
                </c:pt>
                <c:pt idx="31">
                  <c:v>56</c:v>
                </c:pt>
              </c:numCache>
            </c:numRef>
          </c:val>
          <c:extLst>
            <c:ext xmlns:c16="http://schemas.microsoft.com/office/drawing/2014/chart" uri="{C3380CC4-5D6E-409C-BE32-E72D297353CC}">
              <c16:uniqueId val="{00000002-ACF1-4EC7-8EB7-2E7F4A133A86}"/>
            </c:ext>
          </c:extLst>
        </c:ser>
        <c:ser>
          <c:idx val="3"/>
          <c:order val="3"/>
          <c:tx>
            <c:strRef>
              <c:f>properties!$S$2</c:f>
              <c:strCache>
                <c:ptCount val="1"/>
                <c:pt idx="0">
                  <c:v>Liveability</c:v>
                </c:pt>
              </c:strCache>
            </c:strRef>
          </c:tx>
          <c:spPr>
            <a:solidFill>
              <a:schemeClr val="accent6">
                <a:shade val="76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properties!$S$3:$S$34</c:f>
              <c:numCache>
                <c:formatCode>General</c:formatCode>
                <c:ptCount val="32"/>
                <c:pt idx="0">
                  <c:v>81</c:v>
                </c:pt>
                <c:pt idx="1">
                  <c:v>65</c:v>
                </c:pt>
                <c:pt idx="2">
                  <c:v>80</c:v>
                </c:pt>
                <c:pt idx="3">
                  <c:v>80</c:v>
                </c:pt>
                <c:pt idx="4">
                  <c:v>81</c:v>
                </c:pt>
                <c:pt idx="5">
                  <c:v>75</c:v>
                </c:pt>
                <c:pt idx="6">
                  <c:v>69</c:v>
                </c:pt>
                <c:pt idx="7">
                  <c:v>69</c:v>
                </c:pt>
                <c:pt idx="8">
                  <c:v>69</c:v>
                </c:pt>
                <c:pt idx="10">
                  <c:v>77</c:v>
                </c:pt>
                <c:pt idx="11">
                  <c:v>73</c:v>
                </c:pt>
                <c:pt idx="13">
                  <c:v>79</c:v>
                </c:pt>
                <c:pt idx="14">
                  <c:v>77</c:v>
                </c:pt>
                <c:pt idx="15">
                  <c:v>81</c:v>
                </c:pt>
                <c:pt idx="16">
                  <c:v>71</c:v>
                </c:pt>
                <c:pt idx="17">
                  <c:v>81</c:v>
                </c:pt>
                <c:pt idx="18">
                  <c:v>81</c:v>
                </c:pt>
                <c:pt idx="19">
                  <c:v>77</c:v>
                </c:pt>
                <c:pt idx="20">
                  <c:v>77</c:v>
                </c:pt>
                <c:pt idx="21">
                  <c:v>76</c:v>
                </c:pt>
                <c:pt idx="22">
                  <c:v>76</c:v>
                </c:pt>
                <c:pt idx="23">
                  <c:v>79</c:v>
                </c:pt>
                <c:pt idx="24">
                  <c:v>69</c:v>
                </c:pt>
                <c:pt idx="25">
                  <c:v>74</c:v>
                </c:pt>
                <c:pt idx="26">
                  <c:v>81</c:v>
                </c:pt>
                <c:pt idx="27">
                  <c:v>77</c:v>
                </c:pt>
                <c:pt idx="29">
                  <c:v>75</c:v>
                </c:pt>
                <c:pt idx="30">
                  <c:v>81</c:v>
                </c:pt>
                <c:pt idx="31">
                  <c:v>75</c:v>
                </c:pt>
              </c:numCache>
            </c:numRef>
          </c:val>
          <c:extLst>
            <c:ext xmlns:c16="http://schemas.microsoft.com/office/drawing/2014/chart" uri="{C3380CC4-5D6E-409C-BE32-E72D297353CC}">
              <c16:uniqueId val="{00000003-ACF1-4EC7-8EB7-2E7F4A133A86}"/>
            </c:ext>
          </c:extLst>
        </c:ser>
        <c:ser>
          <c:idx val="4"/>
          <c:order val="4"/>
          <c:tx>
            <c:strRef>
              <c:f>properties!$EM$2</c:f>
              <c:strCache>
                <c:ptCount val="1"/>
                <c:pt idx="0">
                  <c:v>Sum Target Segments</c:v>
                </c:pt>
              </c:strCache>
            </c:strRef>
          </c:tx>
          <c:spPr>
            <a:solidFill>
              <a:schemeClr val="accent6">
                <a:shade val="53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properties!$EM$3:$EM$34</c:f>
              <c:numCache>
                <c:formatCode>General</c:formatCode>
                <c:ptCount val="32"/>
                <c:pt idx="0">
                  <c:v>100</c:v>
                </c:pt>
                <c:pt idx="1">
                  <c:v>24</c:v>
                </c:pt>
                <c:pt idx="2">
                  <c:v>84</c:v>
                </c:pt>
                <c:pt idx="3">
                  <c:v>84</c:v>
                </c:pt>
                <c:pt idx="4">
                  <c:v>84</c:v>
                </c:pt>
                <c:pt idx="5">
                  <c:v>0</c:v>
                </c:pt>
                <c:pt idx="6">
                  <c:v>97</c:v>
                </c:pt>
                <c:pt idx="7">
                  <c:v>97</c:v>
                </c:pt>
                <c:pt idx="8">
                  <c:v>97</c:v>
                </c:pt>
                <c:pt idx="9">
                  <c:v>41</c:v>
                </c:pt>
                <c:pt idx="10">
                  <c:v>76</c:v>
                </c:pt>
                <c:pt idx="11">
                  <c:v>76</c:v>
                </c:pt>
                <c:pt idx="12">
                  <c:v>61</c:v>
                </c:pt>
                <c:pt idx="13">
                  <c:v>93</c:v>
                </c:pt>
                <c:pt idx="14">
                  <c:v>61</c:v>
                </c:pt>
                <c:pt idx="15">
                  <c:v>84</c:v>
                </c:pt>
                <c:pt idx="16">
                  <c:v>24</c:v>
                </c:pt>
                <c:pt idx="17">
                  <c:v>100</c:v>
                </c:pt>
                <c:pt idx="18">
                  <c:v>100</c:v>
                </c:pt>
                <c:pt idx="19">
                  <c:v>76</c:v>
                </c:pt>
                <c:pt idx="20">
                  <c:v>76</c:v>
                </c:pt>
                <c:pt idx="21">
                  <c:v>41</c:v>
                </c:pt>
                <c:pt idx="22">
                  <c:v>41</c:v>
                </c:pt>
                <c:pt idx="23">
                  <c:v>93</c:v>
                </c:pt>
                <c:pt idx="24">
                  <c:v>97</c:v>
                </c:pt>
                <c:pt idx="25">
                  <c:v>72.000000000000014</c:v>
                </c:pt>
                <c:pt idx="26">
                  <c:v>72.000000000000014</c:v>
                </c:pt>
                <c:pt idx="27">
                  <c:v>72.000000000000014</c:v>
                </c:pt>
                <c:pt idx="28">
                  <c:v>0</c:v>
                </c:pt>
                <c:pt idx="29">
                  <c:v>46</c:v>
                </c:pt>
                <c:pt idx="30">
                  <c:v>84</c:v>
                </c:pt>
                <c:pt idx="31">
                  <c:v>0</c:v>
                </c:pt>
              </c:numCache>
            </c:numRef>
          </c:val>
          <c:extLst>
            <c:ext xmlns:c16="http://schemas.microsoft.com/office/drawing/2014/chart" uri="{C3380CC4-5D6E-409C-BE32-E72D297353CC}">
              <c16:uniqueId val="{00000004-ACF1-4EC7-8EB7-2E7F4A133A86}"/>
            </c:ext>
          </c:extLst>
        </c:ser>
        <c:dLbls>
          <c:showLegendKey val="0"/>
          <c:showVal val="0"/>
          <c:showCatName val="0"/>
          <c:showSerName val="0"/>
          <c:showPercent val="0"/>
          <c:showBubbleSize val="0"/>
        </c:dLbls>
        <c:gapWidth val="150"/>
        <c:axId val="568292815"/>
        <c:axId val="568295727"/>
      </c:barChart>
      <c:catAx>
        <c:axId val="5682928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8295727"/>
        <c:crosses val="autoZero"/>
        <c:auto val="1"/>
        <c:lblAlgn val="ctr"/>
        <c:lblOffset val="100"/>
        <c:noMultiLvlLbl val="0"/>
      </c:catAx>
      <c:valAx>
        <c:axId val="568295727"/>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8292815"/>
        <c:crosses val="autoZero"/>
        <c:crossBetween val="between"/>
        <c:majorUnit val="10"/>
        <c:minorUnit val="5"/>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dTable>
      <c:spPr>
        <a:noFill/>
        <a:ln w="25400">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properties!$C$3:$C$34</cx:f>
        <cx:lvl ptCount="32">
          <cx:pt idx="0">115 Belmont Avenue E </cx:pt>
          <cx:pt idx="1">1224 S Jackson St </cx:pt>
          <cx:pt idx="2">2758 Alki Avenue SW </cx:pt>
          <cx:pt idx="3">4502 42nd Ave SW </cx:pt>
          <cx:pt idx="4">4220 SW Spokane St </cx:pt>
          <cx:pt idx="5">9200 2nd Ave SW </cx:pt>
          <cx:pt idx="6">1260 Republican St </cx:pt>
          <cx:pt idx="7">601 Eastlake Ave E </cx:pt>
          <cx:pt idx="8">1500 Westlake Ave N </cx:pt>
          <cx:pt idx="9">505 1st Ave S </cx:pt>
          <cx:pt idx="10">1111 E Union</cx:pt>
          <cx:pt idx="11">810 12th Ave </cx:pt>
          <cx:pt idx="12">1915 2nd Ave </cx:pt>
          <cx:pt idx="13">20001st Ave </cx:pt>
          <cx:pt idx="14">1412 1st Ave </cx:pt>
          <cx:pt idx="15">2743 California Ave SW</cx:pt>
          <cx:pt idx="16">3001 21st Ave S</cx:pt>
          <cx:pt idx="17">1650 E Olive Way</cx:pt>
          <cx:pt idx="18">231 Summit Ave E</cx:pt>
          <cx:pt idx="19">502 Broadway</cx:pt>
          <cx:pt idx="20">952 E Seneca St</cx:pt>
          <cx:pt idx="21">108 1st Ave S</cx:pt>
          <cx:pt idx="22">400 Occidental Ave S</cx:pt>
          <cx:pt idx="23">3101 1st Ave</cx:pt>
          <cx:pt idx="24">100 6th Avenue North </cx:pt>
          <cx:pt idx="25">1924 E Madison St </cx:pt>
          <cx:pt idx="26">608 19th Ave E </cx:pt>
          <cx:pt idx="27">2319 E Madison Street </cx:pt>
          <cx:pt idx="28">8701 14th Ave S </cx:pt>
          <cx:pt idx="29">3228-3232 1st Ave S </cx:pt>
          <cx:pt idx="30">2141 California Ave SW</cx:pt>
          <cx:pt idx="31">3714 S Hudson Street</cx:pt>
        </cx:lvl>
      </cx:strDim>
      <cx:numDim type="val">
        <cx:f>properties!$AP$3:$AP$34</cx:f>
        <cx:lvl ptCount="32" formatCode="General">
          <cx:pt idx="0">44.399999999999999</cx:pt>
          <cx:pt idx="1">45.700000000000003</cx:pt>
          <cx:pt idx="2">50</cx:pt>
          <cx:pt idx="3">48.100000000000001</cx:pt>
          <cx:pt idx="4">48.899999999999999</cx:pt>
          <cx:pt idx="5">40.600000000000001</cx:pt>
          <cx:pt idx="6">45.200000000000003</cx:pt>
          <cx:pt idx="7">44.700000000000003</cx:pt>
          <cx:pt idx="8">46</cx:pt>
          <cx:pt idx="9">47.700000000000003</cx:pt>
          <cx:pt idx="10">44.799999999999997</cx:pt>
          <cx:pt idx="11">45.200000000000003</cx:pt>
          <cx:pt idx="12">47.200000000000003</cx:pt>
          <cx:pt idx="13">46.700000000000003</cx:pt>
          <cx:pt idx="14">46.899999999999999</cx:pt>
          <cx:pt idx="15">48.899999999999999</cx:pt>
          <cx:pt idx="16">46.200000000000003</cx:pt>
          <cx:pt idx="17">44.399999999999999</cx:pt>
          <cx:pt idx="18">44.299999999999997</cx:pt>
          <cx:pt idx="19">45.700000000000003</cx:pt>
          <cx:pt idx="20">45.200000000000003</cx:pt>
          <cx:pt idx="21">47.600000000000001</cx:pt>
          <cx:pt idx="22">47.899999999999999</cx:pt>
          <cx:pt idx="23">46.899999999999999</cx:pt>
          <cx:pt idx="24">46.299999999999997</cx:pt>
          <cx:pt idx="25">48.100000000000001</cx:pt>
          <cx:pt idx="26">45.700000000000003</cx:pt>
          <cx:pt idx="27">45.899999999999999</cx:pt>
          <cx:pt idx="28">39</cx:pt>
          <cx:pt idx="29">45.299999999999997</cx:pt>
          <cx:pt idx="30">50.200000000000003</cx:pt>
          <cx:pt idx="31">44.799999999999997</cx:pt>
        </cx:lvl>
      </cx:numDim>
    </cx:data>
  </cx:chartData>
  <cx:chart>
    <cx:title pos="t" align="ctr" overlay="0">
      <cx:tx>
        <cx:rich>
          <a:bodyPr rot="0" spcFirstLastPara="1" vertOverflow="ellipsis" vert="horz" wrap="square" lIns="38100" tIns="19050" rIns="38100" bIns="19050" anchor="ctr" anchorCtr="1" compatLnSpc="0"/>
          <a:lstStyle/>
          <a:p>
            <a:pPr algn="ctr" rtl="0">
              <a:defRPr sz="1400" b="0" i="0" u="none" strike="noStrike" kern="1200" spc="0" baseline="0">
                <a:solidFill>
                  <a:sysClr val="windowText" lastClr="000000">
                    <a:lumMod val="65000"/>
                    <a:lumOff val="35000"/>
                  </a:sysClr>
                </a:solidFill>
                <a:latin typeface="+mn-lt"/>
                <a:ea typeface="+mn-ea"/>
                <a:cs typeface="+mn-cs"/>
              </a:defRPr>
            </a:pPr>
            <a:r>
              <a:rPr kumimoji="0" lang="en-US" sz="1400" b="0" i="0" u="none" strike="noStrike" kern="1200" cap="none" spc="0" normalizeH="0" baseline="0" noProof="0">
                <a:ln>
                  <a:noFill/>
                </a:ln>
                <a:solidFill>
                  <a:sysClr val="windowText" lastClr="000000">
                    <a:lumMod val="65000"/>
                    <a:lumOff val="35000"/>
                  </a:sysClr>
                </a:solidFill>
                <a:effectLst/>
                <a:uLnTx/>
                <a:uFillTx/>
                <a:latin typeface="Calibri" panose="020F0502020204030204"/>
              </a:rPr>
              <a:t>Median Age</a:t>
            </a:r>
          </a:p>
        </cx:rich>
      </cx:tx>
    </cx:title>
    <cx:plotArea>
      <cx:plotAreaRegion>
        <cx:series layoutId="clusteredColumn" uniqueId="{7BD22228-0C7B-41A9-B7F4-82D51F172ED3}">
          <cx:tx>
            <cx:txData>
              <cx:f>properties!$AP$2</cx:f>
              <cx:v>Median Age</cx:v>
            </cx:txData>
          </cx:tx>
          <cx:dataId val="0"/>
          <cx:layoutPr>
            <cx:aggregation/>
          </cx:layoutPr>
          <cx:axisId val="1"/>
        </cx:series>
        <cx:series layoutId="paretoLine" ownerIdx="0" uniqueId="{11A20580-2BFD-4FFA-89FF-3C2295DC63F8}">
          <cx:spPr>
            <a:ln>
              <a:noFill/>
            </a:ln>
          </cx:spPr>
          <cx:axisId val="2"/>
        </cx:series>
      </cx:plotAreaRegion>
      <cx:axis id="0">
        <cx:catScaling/>
        <cx:tickLabels/>
      </cx:axis>
      <cx:axis id="1">
        <cx:valScaling/>
        <cx:tickLabels/>
      </cx:axis>
      <cx:axis id="2" hidden="1">
        <cx:valScaling max="1" min="0"/>
        <cx:units unit="percentage"/>
        <cx:tickLabels/>
      </cx:axis>
    </cx:plotArea>
  </cx:chart>
  <cx:clrMapOvr bg1="lt1" tx1="dk1" bg2="lt2" tx2="dk2" accent1="accent1" accent2="accent2" accent3="accent3" accent4="accent4" accent5="accent5" accent6="accent6" hlink="hlink" folHlink="folHlink"/>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withinLinearReversed" id="26">
  <a:schemeClr val="accent6"/>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2.jp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490687-772A-4BF4-8298-F6A65F8AFB8F}" type="datetimeFigureOut">
              <a:rPr lang="en-US" smtClean="0"/>
              <a:t>11/17/2015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F38F2A-A28D-4E96-AC99-7B53807A313C}" type="slidenum">
              <a:rPr lang="en-US" smtClean="0"/>
              <a:t>‹#›</a:t>
            </a:fld>
            <a:endParaRPr lang="en-US"/>
          </a:p>
        </p:txBody>
      </p:sp>
    </p:spTree>
    <p:extLst>
      <p:ext uri="{BB962C8B-B14F-4D97-AF65-F5344CB8AC3E}">
        <p14:creationId xmlns:p14="http://schemas.microsoft.com/office/powerpoint/2010/main" val="418588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F38F2A-A28D-4E96-AC99-7B53807A313C}" type="slidenum">
              <a:rPr lang="en-US" smtClean="0"/>
              <a:t>19</a:t>
            </a:fld>
            <a:endParaRPr lang="en-US"/>
          </a:p>
        </p:txBody>
      </p:sp>
    </p:spTree>
    <p:extLst>
      <p:ext uri="{BB962C8B-B14F-4D97-AF65-F5344CB8AC3E}">
        <p14:creationId xmlns:p14="http://schemas.microsoft.com/office/powerpoint/2010/main" val="42868721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1E700B27-DE4C-4B9E-BB11-B9027034A00F}" type="datetimeFigureOut">
              <a:rPr lang="en-US" dirty="0"/>
              <a:pPr/>
              <a:t>11/17/2015</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r>
              <a:rPr lang="en-US" dirty="0"/>
              <a:t>
              </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C40F4739-9812-4A9F-890D-2AD6BA5F6EE8}" type="datetimeFigureOut">
              <a:rPr lang="en-US" dirty="0"/>
              <a:t>11/17/2015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18845AC5-A3F8-44AA-BA8F-596CDCC976D3}" type="datetimeFigureOut">
              <a:rPr lang="en-US" dirty="0"/>
              <a:t>11/17/2015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C873B183-A821-4095-A363-9EC968635539}" type="datetimeFigureOut">
              <a:rPr lang="en-US" dirty="0"/>
              <a:t>11/17/2015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74D01B4-0AA5-45E6-B2E6-5FA4078AEBCF}" type="datetimeFigureOut">
              <a:rPr lang="en-US" dirty="0"/>
              <a:t>11/17/2015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47335C-0450-40D7-8612-B3203BED4F28}" type="datetimeFigureOut">
              <a:rPr lang="en-US" dirty="0"/>
              <a:t>11/17/2015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246A105-2A1C-4284-B4EA-07CF89B1A393}" type="datetimeFigureOut">
              <a:rPr lang="en-US" dirty="0"/>
              <a:t>11/17/2015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DBE609-F3F2-45E6-BD6A-E03A8C86C1AE}" type="datetimeFigureOut">
              <a:rPr lang="en-US" dirty="0"/>
              <a:t>11/17/2015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A24AD68-089C-4467-A8F3-EA2BBCA6B44E}" type="datetimeFigureOut">
              <a:rPr lang="en-US" dirty="0"/>
              <a:t>11/17/2015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5C51FCE-E4BB-4680-8E50-3C0E348D2609}" type="datetimeFigureOut">
              <a:rPr lang="en-US" dirty="0"/>
              <a:t>11/17/2015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AAA073D-A903-47F8-8D16-77642FB0DF1F}" type="datetimeFigureOut">
              <a:rPr lang="en-US" dirty="0"/>
              <a:t>11/17/2015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B91FA40-626B-4CA1-85D0-7A9016E395BA}" type="datetimeFigureOut">
              <a:rPr lang="en-US" dirty="0"/>
              <a:t>11/17/2015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3F425EA-B9DC-48A7-991E-9A82573B1B21}" type="datetimeFigureOut">
              <a:rPr lang="en-US" dirty="0"/>
              <a:t>11/17/2015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6CB97F8-6CEB-469B-AFCC-889F2A2B1D5A}" type="datetimeFigureOut">
              <a:rPr lang="en-US" dirty="0"/>
              <a:t>11/17/2015</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9179F-009E-4FA5-B091-7EBB82A185BD}" type="datetimeFigureOut">
              <a:rPr lang="en-US" dirty="0"/>
              <a:t>11/17/2015</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E665CEB-0076-4E37-B880-BCEA9784DE0A}" type="datetimeFigureOut">
              <a:rPr lang="en-US" dirty="0"/>
              <a:t>11/17/2015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6149E5E-3896-4118-99A7-7B85668F1C5E}" type="datetimeFigureOut">
              <a:rPr lang="en-US" dirty="0"/>
              <a:t>11/17/2015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7E0D914D-B099-4142-A885-11F276715148}" type="datetimeFigureOut">
              <a:rPr lang="en-US" dirty="0"/>
              <a:t>11/17/2015</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r>
              <a:rPr lang="en-US" dirty="0"/>
              <a:t>
              </a:t>
            </a:r>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www.esri.com/landing-pages/tapestry" TargetMode="External"/><Relationship Id="rId2" Type="http://schemas.openxmlformats.org/officeDocument/2006/relationships/hyperlink" Target="http://www.commercialmls.com/" TargetMode="External"/><Relationship Id="rId1" Type="http://schemas.openxmlformats.org/officeDocument/2006/relationships/slideLayout" Target="../slideLayouts/slideLayout2.xml"/><Relationship Id="rId6" Type="http://schemas.openxmlformats.org/officeDocument/2006/relationships/image" Target="../media/image2.jpg"/><Relationship Id="rId5" Type="http://schemas.openxmlformats.org/officeDocument/2006/relationships/hyperlink" Target="http://www.areavibes.com/" TargetMode="External"/><Relationship Id="rId4" Type="http://schemas.openxmlformats.org/officeDocument/2006/relationships/hyperlink" Target="https://www.walkscore.com/"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hyperlink" Target="http://www.esri.com/landing-pages/tapestry" TargetMode="External"/><Relationship Id="rId1" Type="http://schemas.openxmlformats.org/officeDocument/2006/relationships/slideLayout" Target="../slideLayouts/slideLayout2.xml"/><Relationship Id="rId5" Type="http://schemas.openxmlformats.org/officeDocument/2006/relationships/hyperlink" Target="http://www.areavibes.com/seattle-wa/livability/" TargetMode="External"/><Relationship Id="rId4" Type="http://schemas.openxmlformats.org/officeDocument/2006/relationships/hyperlink" Target="http://www.walkscore.com/WA/Seattl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4.xml"/><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chart" Target="../charts/chart2.xml"/><Relationship Id="rId5" Type="http://schemas.openxmlformats.org/officeDocument/2006/relationships/image" Target="../media/image9.png"/><Relationship Id="rId4" Type="http://schemas.microsoft.com/office/2014/relationships/chartEx" Target="../charts/chartEx1.xml"/></Relationships>
</file>

<file path=ppt/slides/_rels/slide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chart" Target="../charts/chart4.xml"/></Relationships>
</file>

<file path=ppt/slides/_rels/slide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Market Analysis of locations for </a:t>
            </a:r>
            <a:br>
              <a:rPr lang="en-US" dirty="0" smtClean="0"/>
            </a:br>
            <a:r>
              <a:rPr lang="en-US" dirty="0" smtClean="0"/>
              <a:t>The Dancing Dog</a:t>
            </a:r>
            <a:endParaRPr lang="en-US" dirty="0"/>
          </a:p>
        </p:txBody>
      </p:sp>
      <p:sp>
        <p:nvSpPr>
          <p:cNvPr id="3" name="Subtitle 2"/>
          <p:cNvSpPr>
            <a:spLocks noGrp="1"/>
          </p:cNvSpPr>
          <p:nvPr>
            <p:ph type="subTitle" idx="1"/>
          </p:nvPr>
        </p:nvSpPr>
        <p:spPr/>
        <p:txBody>
          <a:bodyPr>
            <a:normAutofit/>
          </a:bodyPr>
          <a:lstStyle/>
          <a:p>
            <a:r>
              <a:rPr lang="en-US" dirty="0" smtClean="0"/>
              <a:t>Andrea brice,</a:t>
            </a:r>
          </a:p>
          <a:p>
            <a:r>
              <a:rPr lang="en-US" dirty="0" smtClean="0"/>
              <a:t>Cherry picking enterprises								August, 2014</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53680" y="1338072"/>
            <a:ext cx="3708400" cy="3048000"/>
          </a:xfrm>
          <a:prstGeom prst="rect">
            <a:avLst/>
          </a:prstGeom>
        </p:spPr>
      </p:pic>
    </p:spTree>
    <p:extLst>
      <p:ext uri="{BB962C8B-B14F-4D97-AF65-F5344CB8AC3E}">
        <p14:creationId xmlns:p14="http://schemas.microsoft.com/office/powerpoint/2010/main" val="1631303612"/>
      </p:ext>
    </p:extLst>
  </p:cSld>
  <p:clrMapOvr>
    <a:masterClrMapping/>
  </p:clrMapOvr>
  <mc:AlternateContent xmlns:mc="http://schemas.openxmlformats.org/markup-compatibility/2006" xmlns:p14="http://schemas.microsoft.com/office/powerpoint/2010/main">
    <mc:Choice Requires="p14">
      <p:transition p14:dur="100" advTm="2000">
        <p:cut/>
      </p:transition>
    </mc:Choice>
    <mc:Fallback xmlns="">
      <p:transition advTm="2000">
        <p:cu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 Views</a:t>
            </a:r>
            <a:endParaRPr lang="en-US" dirty="0"/>
          </a:p>
        </p:txBody>
      </p:sp>
      <p:sp>
        <p:nvSpPr>
          <p:cNvPr id="3" name="Text Placeholder 2"/>
          <p:cNvSpPr>
            <a:spLocks noGrp="1"/>
          </p:cNvSpPr>
          <p:nvPr>
            <p:ph type="body" idx="1"/>
          </p:nvPr>
        </p:nvSpPr>
        <p:spPr>
          <a:xfrm>
            <a:off x="6510528" y="2121408"/>
            <a:ext cx="4140409" cy="2840059"/>
          </a:xfrm>
        </p:spPr>
        <p:txBody>
          <a:bodyPr/>
          <a:lstStyle/>
          <a:p>
            <a:r>
              <a:rPr lang="en-US" dirty="0" smtClean="0"/>
              <a:t>Leveraging the power of excel’s 3d map </a:t>
            </a:r>
            <a:r>
              <a:rPr lang="en-US" dirty="0" smtClean="0"/>
              <a:t>views and joining it with the exceptional market data found from the esri analysis</a:t>
            </a:r>
            <a:endParaRPr lang="en-US" dirty="0"/>
          </a:p>
        </p:txBody>
      </p:sp>
      <p:pic>
        <p:nvPicPr>
          <p:cNvPr id="4" name="Picture 3"/>
          <p:cNvPicPr>
            <a:picLocks noChangeAspect="1"/>
          </p:cNvPicPr>
          <p:nvPr/>
        </p:nvPicPr>
        <p:blipFill>
          <a:blip r:embed="rId2"/>
          <a:stretch>
            <a:fillRect/>
          </a:stretch>
        </p:blipFill>
        <p:spPr>
          <a:xfrm>
            <a:off x="10163450" y="1381016"/>
            <a:ext cx="1219306" cy="1005927"/>
          </a:xfrm>
          <a:prstGeom prst="rect">
            <a:avLst/>
          </a:prstGeom>
        </p:spPr>
      </p:pic>
    </p:spTree>
    <p:extLst>
      <p:ext uri="{BB962C8B-B14F-4D97-AF65-F5344CB8AC3E}">
        <p14:creationId xmlns:p14="http://schemas.microsoft.com/office/powerpoint/2010/main" val="1804233833"/>
      </p:ext>
    </p:extLst>
  </p:cSld>
  <p:clrMapOvr>
    <a:masterClrMapping/>
  </p:clrMapOvr>
  <p:transition spd="slow" advTm="2000">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mapped location possibilities for The Dancing Dog</a:t>
            </a:r>
            <a:endParaRPr lang="en-US" dirty="0"/>
          </a:p>
        </p:txBody>
      </p:sp>
      <p:pic>
        <p:nvPicPr>
          <p:cNvPr id="5" name="Picture Placeholder 4"/>
          <p:cNvPicPr>
            <a:picLocks noGrp="1" noChangeAspect="1"/>
          </p:cNvPicPr>
          <p:nvPr>
            <p:ph type="pic" idx="1"/>
          </p:nvPr>
        </p:nvPicPr>
        <p:blipFill>
          <a:blip r:embed="rId2"/>
          <a:srcRect t="24938" b="24938"/>
          <a:stretch>
            <a:fillRect/>
          </a:stretch>
        </p:blipFill>
        <p:spPr>
          <a:prstGeom prst="rect">
            <a:avLst/>
          </a:prstGeom>
        </p:spPr>
      </p:pic>
      <p:pic>
        <p:nvPicPr>
          <p:cNvPr id="6" name="Picture 5"/>
          <p:cNvPicPr>
            <a:picLocks noChangeAspect="1"/>
          </p:cNvPicPr>
          <p:nvPr/>
        </p:nvPicPr>
        <p:blipFill>
          <a:blip r:embed="rId3"/>
          <a:stretch>
            <a:fillRect/>
          </a:stretch>
        </p:blipFill>
        <p:spPr>
          <a:xfrm>
            <a:off x="10237023" y="1394373"/>
            <a:ext cx="1219306" cy="1005927"/>
          </a:xfrm>
          <a:prstGeom prst="rect">
            <a:avLst/>
          </a:prstGeom>
        </p:spPr>
      </p:pic>
    </p:spTree>
    <p:extLst>
      <p:ext uri="{BB962C8B-B14F-4D97-AF65-F5344CB8AC3E}">
        <p14:creationId xmlns:p14="http://schemas.microsoft.com/office/powerpoint/2010/main" val="2301153966"/>
      </p:ext>
    </p:extLst>
  </p:cSld>
  <p:clrMapOvr>
    <a:masterClrMapping/>
  </p:clrMapOvr>
  <mc:AlternateContent xmlns:mc="http://schemas.openxmlformats.org/markup-compatibility/2006" xmlns:p14="http://schemas.microsoft.com/office/powerpoint/2010/main">
    <mc:Choice Requires="p14">
      <p:transition spd="slow" p14:dur="1500" advTm="10000">
        <p:split orient="vert"/>
      </p:transition>
    </mc:Choice>
    <mc:Fallback xmlns="">
      <p:transition spd="slow" advTm="10000">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5488" y="484632"/>
            <a:ext cx="11237975" cy="1196000"/>
          </a:xfrm>
        </p:spPr>
        <p:txBody>
          <a:bodyPr/>
          <a:lstStyle/>
          <a:p>
            <a:r>
              <a:rPr lang="en-US" dirty="0" smtClean="0"/>
              <a:t>3D map views </a:t>
            </a:r>
            <a:r>
              <a:rPr lang="en-US" dirty="0" smtClean="0"/>
              <a:t>which show </a:t>
            </a:r>
            <a:r>
              <a:rPr lang="en-US" dirty="0" smtClean="0"/>
              <a:t>the distribution of </a:t>
            </a:r>
            <a:r>
              <a:rPr lang="en-US" dirty="0" smtClean="0"/>
              <a:t/>
            </a:r>
            <a:br>
              <a:rPr lang="en-US" dirty="0" smtClean="0"/>
            </a:br>
            <a:r>
              <a:rPr lang="en-US" dirty="0" smtClean="0"/>
              <a:t>Esri </a:t>
            </a:r>
            <a:r>
              <a:rPr lang="en-US" dirty="0" smtClean="0"/>
              <a:t>Tapestry </a:t>
            </a:r>
            <a:r>
              <a:rPr lang="en-US" dirty="0" smtClean="0"/>
              <a:t>Segment information per location</a:t>
            </a:r>
            <a:endParaRPr lang="en-US" dirty="0"/>
          </a:p>
        </p:txBody>
      </p:sp>
      <p:pic>
        <p:nvPicPr>
          <p:cNvPr id="3" name="Picture 2"/>
          <p:cNvPicPr>
            <a:picLocks noChangeAspect="1"/>
          </p:cNvPicPr>
          <p:nvPr/>
        </p:nvPicPr>
        <p:blipFill>
          <a:blip r:embed="rId2"/>
          <a:stretch>
            <a:fillRect/>
          </a:stretch>
        </p:blipFill>
        <p:spPr>
          <a:xfrm>
            <a:off x="10254890" y="2322848"/>
            <a:ext cx="1219306" cy="1005927"/>
          </a:xfrm>
          <a:prstGeom prst="rect">
            <a:avLst/>
          </a:prstGeom>
        </p:spPr>
      </p:pic>
      <p:pic>
        <p:nvPicPr>
          <p:cNvPr id="4" name="Picture 3"/>
          <p:cNvPicPr>
            <a:picLocks noChangeAspect="1"/>
          </p:cNvPicPr>
          <p:nvPr/>
        </p:nvPicPr>
        <p:blipFill>
          <a:blip r:embed="rId3"/>
          <a:stretch>
            <a:fillRect/>
          </a:stretch>
        </p:blipFill>
        <p:spPr>
          <a:xfrm>
            <a:off x="2324100" y="1680632"/>
            <a:ext cx="6496050" cy="5035651"/>
          </a:xfrm>
          <a:prstGeom prst="rect">
            <a:avLst/>
          </a:prstGeom>
        </p:spPr>
      </p:pic>
    </p:spTree>
    <p:extLst>
      <p:ext uri="{BB962C8B-B14F-4D97-AF65-F5344CB8AC3E}">
        <p14:creationId xmlns:p14="http://schemas.microsoft.com/office/powerpoint/2010/main" val="451691127"/>
      </p:ext>
    </p:extLst>
  </p:cSld>
  <p:clrMapOvr>
    <a:masterClrMapping/>
  </p:clrMapOvr>
  <p:transition spd="slow" advTm="5000">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pic>
        <p:nvPicPr>
          <p:cNvPr id="3" name="Picture 2"/>
          <p:cNvPicPr>
            <a:picLocks noChangeAspect="1"/>
          </p:cNvPicPr>
          <p:nvPr/>
        </p:nvPicPr>
        <p:blipFill>
          <a:blip r:embed="rId3"/>
          <a:stretch>
            <a:fillRect/>
          </a:stretch>
        </p:blipFill>
        <p:spPr>
          <a:xfrm>
            <a:off x="2505075" y="1806163"/>
            <a:ext cx="6265984" cy="4857307"/>
          </a:xfrm>
          <a:prstGeom prst="rect">
            <a:avLst/>
          </a:prstGeom>
        </p:spPr>
      </p:pic>
      <p:sp>
        <p:nvSpPr>
          <p:cNvPr id="5" name="Title 4"/>
          <p:cNvSpPr>
            <a:spLocks noGrp="1"/>
          </p:cNvSpPr>
          <p:nvPr>
            <p:ph type="title"/>
          </p:nvPr>
        </p:nvSpPr>
        <p:spPr>
          <a:xfrm>
            <a:off x="504825" y="514350"/>
            <a:ext cx="9411541" cy="1166282"/>
          </a:xfrm>
        </p:spPr>
        <p:txBody>
          <a:bodyPr/>
          <a:lstStyle/>
          <a:p>
            <a:r>
              <a:rPr lang="en-US" sz="2000" dirty="0" smtClean="0"/>
              <a:t>Through which the owners can rotate, zoom, and interact with.</a:t>
            </a:r>
            <a:endParaRPr lang="en-US" sz="2000" dirty="0"/>
          </a:p>
        </p:txBody>
      </p:sp>
    </p:spTree>
    <p:extLst>
      <p:ext uri="{BB962C8B-B14F-4D97-AF65-F5344CB8AC3E}">
        <p14:creationId xmlns:p14="http://schemas.microsoft.com/office/powerpoint/2010/main" val="1831620025"/>
      </p:ext>
    </p:extLst>
  </p:cSld>
  <p:clrMapOvr>
    <a:masterClrMapping/>
  </p:clrMapOvr>
  <mc:AlternateContent xmlns:mc="http://schemas.openxmlformats.org/markup-compatibility/2006">
    <mc:Choice xmlns:p14="http://schemas.microsoft.com/office/powerpoint/2010/main" Requires="p14">
      <p:transition spd="med" p14:dur="700" advTm="1000">
        <p:fade/>
      </p:transition>
    </mc:Choice>
    <mc:Fallback>
      <p:transition spd="med" advTm="1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pic>
        <p:nvPicPr>
          <p:cNvPr id="3" name="Picture 2"/>
          <p:cNvPicPr>
            <a:picLocks noChangeAspect="1"/>
          </p:cNvPicPr>
          <p:nvPr/>
        </p:nvPicPr>
        <p:blipFill>
          <a:blip r:embed="rId3"/>
          <a:stretch>
            <a:fillRect/>
          </a:stretch>
        </p:blipFill>
        <p:spPr>
          <a:xfrm>
            <a:off x="1951893" y="525962"/>
            <a:ext cx="7808865" cy="6053328"/>
          </a:xfrm>
          <a:prstGeom prst="rect">
            <a:avLst/>
          </a:prstGeom>
        </p:spPr>
      </p:pic>
    </p:spTree>
    <p:extLst>
      <p:ext uri="{BB962C8B-B14F-4D97-AF65-F5344CB8AC3E}">
        <p14:creationId xmlns:p14="http://schemas.microsoft.com/office/powerpoint/2010/main" val="3611163642"/>
      </p:ext>
    </p:extLst>
  </p:cSld>
  <p:clrMapOvr>
    <a:masterClrMapping/>
  </p:clrMapOvr>
  <mc:AlternateContent xmlns:mc="http://schemas.openxmlformats.org/markup-compatibility/2006">
    <mc:Choice xmlns:p14="http://schemas.microsoft.com/office/powerpoint/2010/main" Requires="p14">
      <p:transition spd="med" p14:dur="700" advTm="1000">
        <p:fade/>
      </p:transition>
    </mc:Choice>
    <mc:Fallback>
      <p:transition spd="med" advTm="1000">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pic>
        <p:nvPicPr>
          <p:cNvPr id="3" name="Picture 2"/>
          <p:cNvPicPr>
            <a:picLocks noChangeAspect="1"/>
          </p:cNvPicPr>
          <p:nvPr/>
        </p:nvPicPr>
        <p:blipFill>
          <a:blip r:embed="rId3"/>
          <a:stretch>
            <a:fillRect/>
          </a:stretch>
        </p:blipFill>
        <p:spPr>
          <a:xfrm>
            <a:off x="1711569" y="420931"/>
            <a:ext cx="7808866" cy="6053328"/>
          </a:xfrm>
          <a:prstGeom prst="rect">
            <a:avLst/>
          </a:prstGeom>
        </p:spPr>
      </p:pic>
    </p:spTree>
    <p:extLst>
      <p:ext uri="{BB962C8B-B14F-4D97-AF65-F5344CB8AC3E}">
        <p14:creationId xmlns:p14="http://schemas.microsoft.com/office/powerpoint/2010/main" val="395616123"/>
      </p:ext>
    </p:extLst>
  </p:cSld>
  <p:clrMapOvr>
    <a:masterClrMapping/>
  </p:clrMapOvr>
  <mc:AlternateContent xmlns:mc="http://schemas.openxmlformats.org/markup-compatibility/2006">
    <mc:Choice xmlns:p14="http://schemas.microsoft.com/office/powerpoint/2010/main" Requires="p14">
      <p:transition spd="med" p14:dur="700" advTm="1000">
        <p:fade/>
      </p:transition>
    </mc:Choice>
    <mc:Fallback>
      <p:transition spd="med" advTm="1000">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pic>
        <p:nvPicPr>
          <p:cNvPr id="3" name="Picture 2"/>
          <p:cNvPicPr>
            <a:picLocks noChangeAspect="1"/>
          </p:cNvPicPr>
          <p:nvPr/>
        </p:nvPicPr>
        <p:blipFill>
          <a:blip r:embed="rId3"/>
          <a:stretch>
            <a:fillRect/>
          </a:stretch>
        </p:blipFill>
        <p:spPr>
          <a:xfrm>
            <a:off x="1641231" y="456100"/>
            <a:ext cx="7808866" cy="6053328"/>
          </a:xfrm>
          <a:prstGeom prst="rect">
            <a:avLst/>
          </a:prstGeom>
        </p:spPr>
      </p:pic>
    </p:spTree>
    <p:extLst>
      <p:ext uri="{BB962C8B-B14F-4D97-AF65-F5344CB8AC3E}">
        <p14:creationId xmlns:p14="http://schemas.microsoft.com/office/powerpoint/2010/main" val="1807952441"/>
      </p:ext>
    </p:extLst>
  </p:cSld>
  <p:clrMapOvr>
    <a:masterClrMapping/>
  </p:clrMapOvr>
  <mc:AlternateContent xmlns:mc="http://schemas.openxmlformats.org/markup-compatibility/2006">
    <mc:Choice xmlns:p14="http://schemas.microsoft.com/office/powerpoint/2010/main" Requires="p14">
      <p:transition spd="med" p14:dur="700" advTm="1000">
        <p:fade/>
      </p:transition>
    </mc:Choice>
    <mc:Fallback>
      <p:transition spd="med" advTm="1000">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pic>
        <p:nvPicPr>
          <p:cNvPr id="3" name="Picture 2"/>
          <p:cNvPicPr>
            <a:picLocks noChangeAspect="1"/>
          </p:cNvPicPr>
          <p:nvPr/>
        </p:nvPicPr>
        <p:blipFill>
          <a:blip r:embed="rId3"/>
          <a:stretch>
            <a:fillRect/>
          </a:stretch>
        </p:blipFill>
        <p:spPr>
          <a:xfrm>
            <a:off x="1623646" y="420931"/>
            <a:ext cx="7808866" cy="6053328"/>
          </a:xfrm>
          <a:prstGeom prst="rect">
            <a:avLst/>
          </a:prstGeom>
        </p:spPr>
      </p:pic>
    </p:spTree>
    <p:extLst>
      <p:ext uri="{BB962C8B-B14F-4D97-AF65-F5344CB8AC3E}">
        <p14:creationId xmlns:p14="http://schemas.microsoft.com/office/powerpoint/2010/main" val="3957439474"/>
      </p:ext>
    </p:extLst>
  </p:cSld>
  <p:clrMapOvr>
    <a:masterClrMapping/>
  </p:clrMapOvr>
  <mc:AlternateContent xmlns:mc="http://schemas.openxmlformats.org/markup-compatibility/2006">
    <mc:Choice xmlns:p14="http://schemas.microsoft.com/office/powerpoint/2010/main" Requires="p14">
      <p:transition spd="med" p14:dur="700" advTm="1000">
        <p:fade/>
      </p:transition>
    </mc:Choice>
    <mc:Fallback>
      <p:transition spd="med" advTm="1000">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4270" y="973668"/>
            <a:ext cx="9860691" cy="706964"/>
          </a:xfrm>
        </p:spPr>
        <p:txBody>
          <a:bodyPr/>
          <a:lstStyle/>
          <a:p>
            <a:r>
              <a:rPr lang="en-US" dirty="0" smtClean="0"/>
              <a:t>The Esri distribution reduces to this 2D chart</a:t>
            </a:r>
            <a:endParaRPr lang="en-US" dirty="0"/>
          </a:p>
        </p:txBody>
      </p:sp>
      <p:graphicFrame>
        <p:nvGraphicFramePr>
          <p:cNvPr id="5" name="Chart 4"/>
          <p:cNvGraphicFramePr>
            <a:graphicFrameLocks/>
          </p:cNvGraphicFramePr>
          <p:nvPr>
            <p:extLst>
              <p:ext uri="{D42A27DB-BD31-4B8C-83A1-F6EECF244321}">
                <p14:modId xmlns:p14="http://schemas.microsoft.com/office/powerpoint/2010/main" val="3789666472"/>
              </p:ext>
            </p:extLst>
          </p:nvPr>
        </p:nvGraphicFramePr>
        <p:xfrm>
          <a:off x="86497" y="2286000"/>
          <a:ext cx="11800703" cy="423836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13380316"/>
      </p:ext>
    </p:extLst>
  </p:cSld>
  <p:clrMapOvr>
    <a:masterClrMapping/>
  </p:clrMapOvr>
  <p:transition spd="med" advTm="500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50" fill="hold"/>
                                        <p:tgtEl>
                                          <p:spTgt spid="5"/>
                                        </p:tgtEl>
                                        <p:attrNameLst>
                                          <p:attrName>ppt_x</p:attrName>
                                        </p:attrNameLst>
                                      </p:cBhvr>
                                      <p:tavLst>
                                        <p:tav tm="0">
                                          <p:val>
                                            <p:strVal val="#ppt_x"/>
                                          </p:val>
                                        </p:tav>
                                        <p:tav tm="100000">
                                          <p:val>
                                            <p:strVal val="#ppt_x"/>
                                          </p:val>
                                        </p:tav>
                                      </p:tavLst>
                                    </p:anim>
                                    <p:anim calcmode="lin" valueType="num">
                                      <p:cBhvr additive="base">
                                        <p:cTn id="8" dur="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p:cNvGraphicFramePr>
            <a:graphicFrameLocks/>
          </p:cNvGraphicFramePr>
          <p:nvPr>
            <p:extLst>
              <p:ext uri="{D42A27DB-BD31-4B8C-83A1-F6EECF244321}">
                <p14:modId xmlns:p14="http://schemas.microsoft.com/office/powerpoint/2010/main" val="2027712555"/>
              </p:ext>
            </p:extLst>
          </p:nvPr>
        </p:nvGraphicFramePr>
        <p:xfrm>
          <a:off x="197708" y="1853514"/>
          <a:ext cx="11491784" cy="4893275"/>
        </p:xfrm>
        <a:graphic>
          <a:graphicData uri="http://schemas.openxmlformats.org/drawingml/2006/chart">
            <c:chart xmlns:c="http://schemas.openxmlformats.org/drawingml/2006/chart" xmlns:r="http://schemas.openxmlformats.org/officeDocument/2006/relationships" r:id="rId3"/>
          </a:graphicData>
        </a:graphic>
      </p:graphicFrame>
      <p:sp>
        <p:nvSpPr>
          <p:cNvPr id="10" name="Title 9"/>
          <p:cNvSpPr>
            <a:spLocks noGrp="1"/>
          </p:cNvSpPr>
          <p:nvPr>
            <p:ph type="title"/>
          </p:nvPr>
        </p:nvSpPr>
        <p:spPr>
          <a:xfrm>
            <a:off x="784250" y="618872"/>
            <a:ext cx="8761413" cy="706964"/>
          </a:xfrm>
        </p:spPr>
        <p:txBody>
          <a:bodyPr/>
          <a:lstStyle/>
          <a:p>
            <a:r>
              <a:rPr lang="en-US" dirty="0" smtClean="0"/>
              <a:t>Summary of Lifestyle Scores</a:t>
            </a:r>
            <a:endParaRPr lang="en-US" dirty="0"/>
          </a:p>
        </p:txBody>
      </p:sp>
    </p:spTree>
    <p:extLst>
      <p:ext uri="{BB962C8B-B14F-4D97-AF65-F5344CB8AC3E}">
        <p14:creationId xmlns:p14="http://schemas.microsoft.com/office/powerpoint/2010/main" val="2891650017"/>
      </p:ext>
    </p:extLst>
  </p:cSld>
  <p:clrMapOvr>
    <a:masterClrMapping/>
  </p:clrMapOvr>
  <mc:AlternateContent xmlns:mc="http://schemas.openxmlformats.org/markup-compatibility/2006">
    <mc:Choice xmlns:p14="http://schemas.microsoft.com/office/powerpoint/2010/main" Requires="p14">
      <p:transition spd="slow" p14:dur="1500" advTm="13000">
        <p:split orient="vert"/>
      </p:transition>
    </mc:Choice>
    <mc:Fallback>
      <p:transition spd="slow" advTm="1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 and Sources</a:t>
            </a:r>
            <a:endParaRPr lang="en-US" dirty="0"/>
          </a:p>
        </p:txBody>
      </p:sp>
      <p:sp>
        <p:nvSpPr>
          <p:cNvPr id="3" name="Content Placeholder 2"/>
          <p:cNvSpPr>
            <a:spLocks noGrp="1"/>
          </p:cNvSpPr>
          <p:nvPr>
            <p:ph idx="1"/>
          </p:nvPr>
        </p:nvSpPr>
        <p:spPr>
          <a:xfrm>
            <a:off x="1154955" y="2603500"/>
            <a:ext cx="8761412" cy="3230372"/>
          </a:xfrm>
        </p:spPr>
        <p:txBody>
          <a:bodyPr/>
          <a:lstStyle/>
          <a:p>
            <a:pPr marL="0" indent="0">
              <a:buNone/>
            </a:pPr>
            <a:r>
              <a:rPr lang="en-US" dirty="0" smtClean="0"/>
              <a:t>“Location, location, location” – the famous words of making or breaking a successful enterprise.  This presentation includes the analysis, maps, and other information which were gathered for review by the owners of The Dancing Dog in Seattle, Washington.</a:t>
            </a:r>
          </a:p>
          <a:p>
            <a:pPr marL="0" indent="0">
              <a:buNone/>
            </a:pPr>
            <a:r>
              <a:rPr lang="en-US" dirty="0" smtClean="0"/>
              <a:t>The 32 addresses analyzed here were profiled because they fit specific demographic characteristics identified by the owners as their primary customer.  The data was sourced from the U.S. Census data gathered from the </a:t>
            </a:r>
            <a:r>
              <a:rPr lang="en-US" dirty="0" smtClean="0">
                <a:hlinkClick r:id="rId2"/>
              </a:rPr>
              <a:t>Commercial MLS </a:t>
            </a:r>
            <a:r>
              <a:rPr lang="en-US" dirty="0" smtClean="0"/>
              <a:t>site for the locations of interest.  This was then cross-referenced with the </a:t>
            </a:r>
            <a:r>
              <a:rPr lang="en-US" dirty="0" smtClean="0">
                <a:hlinkClick r:id="rId3"/>
              </a:rPr>
              <a:t>ESRI Tapestry Segments</a:t>
            </a:r>
            <a:r>
              <a:rPr lang="en-US" dirty="0" smtClean="0"/>
              <a:t>, </a:t>
            </a:r>
            <a:r>
              <a:rPr lang="en-US" dirty="0" smtClean="0">
                <a:hlinkClick r:id="rId4"/>
              </a:rPr>
              <a:t>Walk Score</a:t>
            </a:r>
            <a:r>
              <a:rPr lang="en-US" dirty="0" smtClean="0"/>
              <a:t>, and the </a:t>
            </a:r>
            <a:r>
              <a:rPr lang="en-US" dirty="0" smtClean="0">
                <a:hlinkClick r:id="rId5"/>
              </a:rPr>
              <a:t>Liveability scores from AreaVibes</a:t>
            </a:r>
            <a:r>
              <a:rPr lang="en-US" dirty="0" smtClean="0"/>
              <a:t>.</a:t>
            </a:r>
          </a:p>
          <a:p>
            <a:pPr marL="0" indent="0">
              <a:buNone/>
            </a:pPr>
            <a:endParaRPr lang="en-US" dirty="0"/>
          </a:p>
        </p:txBody>
      </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54466" y="2101966"/>
            <a:ext cx="1220398" cy="1003067"/>
          </a:xfrm>
          <a:prstGeom prst="rect">
            <a:avLst/>
          </a:prstGeom>
        </p:spPr>
      </p:pic>
    </p:spTree>
    <p:extLst>
      <p:ext uri="{BB962C8B-B14F-4D97-AF65-F5344CB8AC3E}">
        <p14:creationId xmlns:p14="http://schemas.microsoft.com/office/powerpoint/2010/main" val="3383840133"/>
      </p:ext>
    </p:extLst>
  </p:cSld>
  <p:clrMapOvr>
    <a:masterClrMapping/>
  </p:clrMapOvr>
  <mc:AlternateContent xmlns:mc="http://schemas.openxmlformats.org/markup-compatibility/2006" xmlns:p14="http://schemas.microsoft.com/office/powerpoint/2010/main">
    <mc:Choice Requires="p14">
      <p:transition spd="slow" p14:dur="1500" advTm="7000">
        <p:split orient="vert"/>
      </p:transition>
    </mc:Choice>
    <mc:Fallback xmlns="">
      <p:transition spd="slow" advTm="7000">
        <p:split orient="vert"/>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54954" y="902043"/>
            <a:ext cx="8825660" cy="3291138"/>
          </a:xfrm>
        </p:spPr>
        <p:txBody>
          <a:bodyPr/>
          <a:lstStyle/>
          <a:p>
            <a:r>
              <a:rPr lang="en-US" dirty="0" smtClean="0"/>
              <a:t>This concludes the presentation</a:t>
            </a:r>
            <a:br>
              <a:rPr lang="en-US" dirty="0" smtClean="0"/>
            </a:br>
            <a:r>
              <a:rPr lang="en-US" dirty="0" smtClean="0"/>
              <a:t> of </a:t>
            </a:r>
            <a:br>
              <a:rPr lang="en-US" dirty="0" smtClean="0"/>
            </a:br>
            <a:r>
              <a:rPr lang="en-US" dirty="0"/>
              <a:t>T</a:t>
            </a:r>
            <a:r>
              <a:rPr lang="en-US" dirty="0" smtClean="0"/>
              <a:t>he Dancing Dog </a:t>
            </a:r>
            <a:br>
              <a:rPr lang="en-US" dirty="0" smtClean="0"/>
            </a:br>
            <a:r>
              <a:rPr lang="en-US" dirty="0" smtClean="0"/>
              <a:t>Real Estate Analysis</a:t>
            </a:r>
            <a:endParaRPr lang="en-US" dirty="0"/>
          </a:p>
        </p:txBody>
      </p:sp>
      <p:sp>
        <p:nvSpPr>
          <p:cNvPr id="5" name="Text Placeholder 4"/>
          <p:cNvSpPr>
            <a:spLocks noGrp="1"/>
          </p:cNvSpPr>
          <p:nvPr>
            <p:ph type="body" idx="1"/>
          </p:nvPr>
        </p:nvSpPr>
        <p:spPr/>
        <p:txBody>
          <a:bodyPr/>
          <a:lstStyle/>
          <a:p>
            <a:r>
              <a:rPr lang="en-US" dirty="0" smtClean="0"/>
              <a:t>Andrea Brice</a:t>
            </a:r>
            <a:endParaRPr lang="en-US" dirty="0"/>
          </a:p>
        </p:txBody>
      </p:sp>
      <p:pic>
        <p:nvPicPr>
          <p:cNvPr id="6" name="Picture 5"/>
          <p:cNvPicPr>
            <a:picLocks noChangeAspect="1"/>
          </p:cNvPicPr>
          <p:nvPr/>
        </p:nvPicPr>
        <p:blipFill>
          <a:blip r:embed="rId2"/>
          <a:stretch>
            <a:fillRect/>
          </a:stretch>
        </p:blipFill>
        <p:spPr>
          <a:xfrm>
            <a:off x="9731882" y="1288196"/>
            <a:ext cx="1988311" cy="1640356"/>
          </a:xfrm>
          <a:prstGeom prst="rect">
            <a:avLst/>
          </a:prstGeom>
        </p:spPr>
      </p:pic>
    </p:spTree>
    <p:extLst>
      <p:ext uri="{BB962C8B-B14F-4D97-AF65-F5344CB8AC3E}">
        <p14:creationId xmlns:p14="http://schemas.microsoft.com/office/powerpoint/2010/main" val="2739408747"/>
      </p:ext>
    </p:extLst>
  </p:cSld>
  <p:clrMapOvr>
    <a:masterClrMapping/>
  </p:clrMapOvr>
  <mc:AlternateContent xmlns:mc="http://schemas.openxmlformats.org/markup-compatibility/2006">
    <mc:Choice xmlns:p14="http://schemas.microsoft.com/office/powerpoint/2010/main" Requires="p14">
      <p:transition spd="slow" p14:dur="3400" advTm="4000">
        <p14:reveal/>
      </p:transition>
    </mc:Choice>
    <mc:Fallback>
      <p:transition spd="slow" advTm="4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Target Customer Profile</a:t>
            </a:r>
            <a:endParaRPr lang="en-US" dirty="0"/>
          </a:p>
        </p:txBody>
      </p:sp>
      <p:sp>
        <p:nvSpPr>
          <p:cNvPr id="3" name="Content Placeholder 2"/>
          <p:cNvSpPr>
            <a:spLocks noGrp="1"/>
          </p:cNvSpPr>
          <p:nvPr>
            <p:ph idx="1"/>
          </p:nvPr>
        </p:nvSpPr>
        <p:spPr>
          <a:xfrm>
            <a:off x="679467" y="2322576"/>
            <a:ext cx="6672309" cy="4443984"/>
          </a:xfrm>
        </p:spPr>
        <p:txBody>
          <a:bodyPr>
            <a:normAutofit fontScale="62500" lnSpcReduction="20000"/>
          </a:bodyPr>
          <a:lstStyle/>
          <a:p>
            <a:pPr>
              <a:lnSpc>
                <a:spcPct val="120000"/>
              </a:lnSpc>
              <a:spcAft>
                <a:spcPts val="1000"/>
              </a:spcAft>
            </a:pPr>
            <a:r>
              <a:rPr lang="en-US" dirty="0">
                <a:latin typeface="Cambria" panose="02040503050406030204" pitchFamily="18" charset="0"/>
                <a:ea typeface="Times New Roman" panose="02020603050405020304" pitchFamily="18" charset="0"/>
                <a:cs typeface="Times New Roman" panose="02020603050405020304" pitchFamily="18" charset="0"/>
              </a:rPr>
              <a:t>The 2000 and 2010 Census demographic data we are using to target The Dancing Dog's demographic is published by a company called Esri.  They have classified the 2000 and 2010 demographic data and updates of the US residential neighborhoods into "67 unique segments" based upon demographic and socioeconomic characteristics.  The Dancing Dog is using the </a:t>
            </a:r>
            <a:r>
              <a:rPr lang="en-US" u="sng" dirty="0">
                <a:solidFill>
                  <a:srgbClr val="6D9329"/>
                </a:solidFill>
                <a:latin typeface="Cambria" panose="02040503050406030204" pitchFamily="18" charset="0"/>
                <a:ea typeface="Times New Roman" panose="02020603050405020304" pitchFamily="18" charset="0"/>
                <a:cs typeface="Times New Roman" panose="02020603050405020304" pitchFamily="18" charset="0"/>
                <a:hlinkClick r:id="rId2"/>
              </a:rPr>
              <a:t>Esri Tapestry LifeMode Summary Groups</a:t>
            </a:r>
            <a:r>
              <a:rPr lang="en-US" dirty="0">
                <a:latin typeface="Cambria" panose="02040503050406030204" pitchFamily="18" charset="0"/>
                <a:ea typeface="Times New Roman" panose="02020603050405020304" pitchFamily="18" charset="0"/>
                <a:cs typeface="Times New Roman" panose="02020603050405020304" pitchFamily="18" charset="0"/>
              </a:rPr>
              <a:t> to identify the Target Areas best suited for this venture by identifying the people who will find The Dancing Dog most interesting.  They will be those Segment Groups which belong to the Urbanization Summary Group U1 and the LifeModeSummary Group L2 or L4.   These groups are characterized by people who </a:t>
            </a:r>
            <a:r>
              <a:rPr lang="en-US" dirty="0" smtClean="0">
                <a:latin typeface="Cambria" panose="02040503050406030204" pitchFamily="18" charset="0"/>
                <a:ea typeface="Times New Roman" panose="02020603050405020304" pitchFamily="18" charset="0"/>
                <a:cs typeface="Times New Roman" panose="02020603050405020304" pitchFamily="18" charset="0"/>
              </a:rPr>
              <a:t>“travel </a:t>
            </a:r>
            <a:r>
              <a:rPr lang="en-US" dirty="0">
                <a:latin typeface="Cambria" panose="02040503050406030204" pitchFamily="18" charset="0"/>
                <a:ea typeface="Times New Roman" panose="02020603050405020304" pitchFamily="18" charset="0"/>
                <a:cs typeface="Times New Roman" panose="02020603050405020304" pitchFamily="18" charset="0"/>
              </a:rPr>
              <a:t>extensively, especially abroad, and to seek out new food or drink experiences</a:t>
            </a:r>
            <a:r>
              <a:rPr lang="en-US" dirty="0" smtClean="0">
                <a:latin typeface="Cambria" panose="02040503050406030204" pitchFamily="18" charset="0"/>
                <a:ea typeface="Times New Roman" panose="02020603050405020304" pitchFamily="18" charset="0"/>
                <a:cs typeface="Times New Roman" panose="02020603050405020304" pitchFamily="18" charset="0"/>
              </a:rPr>
              <a:t>.”  </a:t>
            </a:r>
            <a:r>
              <a:rPr lang="en-US" dirty="0">
                <a:latin typeface="Cambria" panose="02040503050406030204" pitchFamily="18" charset="0"/>
                <a:ea typeface="Times New Roman" panose="02020603050405020304" pitchFamily="18" charset="0"/>
                <a:cs typeface="Times New Roman" panose="02020603050405020304" pitchFamily="18" charset="0"/>
              </a:rPr>
              <a:t>They want to learn new things to "keep life fresh and variable."  They are professionals who live a "sophisticated lifestyle," avid readers who also read a variety of newspapers and magazines, who love listening to fresh music, and seldom watch TV.  They buy natural, green, and environmentally friendly products and eat organic foods.  They are well educated consumers who research their products.  They are tech savvy and attached to their PCs and Smartphones.  </a:t>
            </a:r>
          </a:p>
          <a:p>
            <a:pPr>
              <a:lnSpc>
                <a:spcPct val="120000"/>
              </a:lnSpc>
              <a:spcAft>
                <a:spcPts val="1000"/>
              </a:spcAft>
            </a:pPr>
            <a:r>
              <a:rPr lang="en-US" dirty="0">
                <a:latin typeface="Cambria" panose="02040503050406030204" pitchFamily="18" charset="0"/>
                <a:ea typeface="Times New Roman" panose="02020603050405020304" pitchFamily="18" charset="0"/>
                <a:cs typeface="Times New Roman" panose="02020603050405020304" pitchFamily="18" charset="0"/>
              </a:rPr>
              <a:t>They live in residential areas with single-family homes in suburban neighborhoods with easy access to the city.  They prefer city life, looking for the best that city life has to offer in a small city like Seattle.  They look for breaks in constant connectivity, actually engaging in activities such as painting, drawing, landscaping, and remodeling.  They primarily belong to Segment groups identified as the "Urban Chic," "Trend Setters,"  "Laptops and Lattes” / "Emerald City," or the "Metro Renters."  (esri.com/tapestry).  </a:t>
            </a:r>
          </a:p>
          <a:p>
            <a:pPr>
              <a:lnSpc>
                <a:spcPct val="120000"/>
              </a:lnSpc>
              <a:spcAft>
                <a:spcPts val="1000"/>
              </a:spcAft>
            </a:pPr>
            <a:r>
              <a:rPr lang="en-US" dirty="0">
                <a:latin typeface="Cambria" panose="02040503050406030204" pitchFamily="18" charset="0"/>
                <a:ea typeface="Times New Roman" panose="02020603050405020304" pitchFamily="18" charset="0"/>
                <a:cs typeface="Times New Roman" panose="02020603050405020304" pitchFamily="18" charset="0"/>
              </a:rPr>
              <a:t>The Dancing Dog is targeting these sectors with their embrace of the "foodie" culture, adventurous eating, and epicurean expectations in their drink.  These well-educated consumers expect an ambience to match.  This, too, will set The Dancing Dog apart.  It is neither formal, nor dark and dingy.  </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77121" y="2108933"/>
            <a:ext cx="1220398" cy="1003067"/>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95497577"/>
              </p:ext>
            </p:extLst>
          </p:nvPr>
        </p:nvGraphicFramePr>
        <p:xfrm>
          <a:off x="7734522" y="3112000"/>
          <a:ext cx="4363688" cy="3330712"/>
        </p:xfrm>
        <a:graphic>
          <a:graphicData uri="http://schemas.openxmlformats.org/drawingml/2006/table">
            <a:tbl>
              <a:tblPr firstRow="1" bandRow="1">
                <a:tableStyleId>{5C22544A-7EE6-4342-B048-85BDC9FD1C3A}</a:tableStyleId>
              </a:tblPr>
              <a:tblGrid>
                <a:gridCol w="1791933">
                  <a:extLst>
                    <a:ext uri="{9D8B030D-6E8A-4147-A177-3AD203B41FA5}">
                      <a16:colId xmlns:a16="http://schemas.microsoft.com/office/drawing/2014/main" val="2272835123"/>
                    </a:ext>
                  </a:extLst>
                </a:gridCol>
                <a:gridCol w="2571755">
                  <a:extLst>
                    <a:ext uri="{9D8B030D-6E8A-4147-A177-3AD203B41FA5}">
                      <a16:colId xmlns:a16="http://schemas.microsoft.com/office/drawing/2014/main" val="1653931498"/>
                    </a:ext>
                  </a:extLst>
                </a:gridCol>
              </a:tblGrid>
              <a:tr h="346712">
                <a:tc>
                  <a:txBody>
                    <a:bodyPr/>
                    <a:lstStyle/>
                    <a:p>
                      <a:pPr marL="0" marR="0">
                        <a:lnSpc>
                          <a:spcPct val="120000"/>
                        </a:lnSpc>
                        <a:spcBef>
                          <a:spcPts val="0"/>
                        </a:spcBef>
                        <a:spcAft>
                          <a:spcPts val="0"/>
                        </a:spcAft>
                      </a:pPr>
                      <a:r>
                        <a:rPr lang="en-US" sz="1000" dirty="0">
                          <a:effectLst/>
                        </a:rPr>
                        <a:t>Market Characteristic</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Preference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565885776"/>
                  </a:ext>
                </a:extLst>
              </a:tr>
              <a:tr h="260034">
                <a:tc>
                  <a:txBody>
                    <a:bodyPr/>
                    <a:lstStyle/>
                    <a:p>
                      <a:pPr marL="0" marR="0">
                        <a:lnSpc>
                          <a:spcPct val="120000"/>
                        </a:lnSpc>
                        <a:spcBef>
                          <a:spcPts val="0"/>
                        </a:spcBef>
                        <a:spcAft>
                          <a:spcPts val="0"/>
                        </a:spcAft>
                      </a:pPr>
                      <a:r>
                        <a:rPr lang="en-US" sz="1000" u="sng" dirty="0">
                          <a:effectLst/>
                          <a:hlinkClick r:id="rId4"/>
                        </a:rPr>
                        <a:t>Walkability Score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80 or greater</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422166475"/>
                  </a:ext>
                </a:extLst>
              </a:tr>
              <a:tr h="260034">
                <a:tc>
                  <a:txBody>
                    <a:bodyPr/>
                    <a:lstStyle/>
                    <a:p>
                      <a:pPr marL="0" marR="0">
                        <a:lnSpc>
                          <a:spcPct val="120000"/>
                        </a:lnSpc>
                        <a:spcBef>
                          <a:spcPts val="0"/>
                        </a:spcBef>
                        <a:spcAft>
                          <a:spcPts val="0"/>
                        </a:spcAft>
                      </a:pPr>
                      <a:r>
                        <a:rPr lang="en-US" sz="1000" u="sng" dirty="0">
                          <a:effectLst/>
                          <a:hlinkClick r:id="rId5"/>
                        </a:rPr>
                        <a:t>Liveability Score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85 or greater</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71064617"/>
                  </a:ext>
                </a:extLst>
              </a:tr>
              <a:tr h="260034">
                <a:tc>
                  <a:txBody>
                    <a:bodyPr/>
                    <a:lstStyle/>
                    <a:p>
                      <a:pPr marL="0" marR="0">
                        <a:lnSpc>
                          <a:spcPct val="120000"/>
                        </a:lnSpc>
                        <a:spcBef>
                          <a:spcPts val="0"/>
                        </a:spcBef>
                        <a:spcAft>
                          <a:spcPts val="0"/>
                        </a:spcAft>
                      </a:pPr>
                      <a:r>
                        <a:rPr lang="en-US" sz="1000" dirty="0">
                          <a:effectLst/>
                        </a:rPr>
                        <a:t>% of Population w/ Income &gt; 75K</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30%</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847628028"/>
                  </a:ext>
                </a:extLst>
              </a:tr>
              <a:tr h="260034">
                <a:tc>
                  <a:txBody>
                    <a:bodyPr/>
                    <a:lstStyle/>
                    <a:p>
                      <a:pPr marL="0" marR="0">
                        <a:lnSpc>
                          <a:spcPct val="120000"/>
                        </a:lnSpc>
                        <a:spcBef>
                          <a:spcPts val="0"/>
                        </a:spcBef>
                        <a:spcAft>
                          <a:spcPts val="0"/>
                        </a:spcAft>
                      </a:pPr>
                      <a:r>
                        <a:rPr lang="en-US" sz="1000" dirty="0">
                          <a:effectLst/>
                        </a:rPr>
                        <a:t>Median Household income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$80,000+</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514095955"/>
                  </a:ext>
                </a:extLst>
              </a:tr>
              <a:tr h="260034">
                <a:tc>
                  <a:txBody>
                    <a:bodyPr/>
                    <a:lstStyle/>
                    <a:p>
                      <a:pPr marL="0" marR="0">
                        <a:lnSpc>
                          <a:spcPct val="120000"/>
                        </a:lnSpc>
                        <a:spcBef>
                          <a:spcPts val="0"/>
                        </a:spcBef>
                        <a:spcAft>
                          <a:spcPts val="0"/>
                        </a:spcAft>
                      </a:pPr>
                      <a:r>
                        <a:rPr lang="en-US" sz="1000" dirty="0">
                          <a:effectLst/>
                        </a:rPr>
                        <a:t>Per capita income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$35,000+</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63792377"/>
                  </a:ext>
                </a:extLst>
              </a:tr>
              <a:tr h="260034">
                <a:tc>
                  <a:txBody>
                    <a:bodyPr/>
                    <a:lstStyle/>
                    <a:p>
                      <a:pPr marL="0" marR="0">
                        <a:lnSpc>
                          <a:spcPct val="120000"/>
                        </a:lnSpc>
                        <a:spcBef>
                          <a:spcPts val="0"/>
                        </a:spcBef>
                        <a:spcAft>
                          <a:spcPts val="0"/>
                        </a:spcAft>
                      </a:pPr>
                      <a:r>
                        <a:rPr lang="en-US" sz="1000" dirty="0">
                          <a:effectLst/>
                        </a:rPr>
                        <a:t>Median Age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35-45</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491670904"/>
                  </a:ext>
                </a:extLst>
              </a:tr>
              <a:tr h="330640">
                <a:tc>
                  <a:txBody>
                    <a:bodyPr/>
                    <a:lstStyle/>
                    <a:p>
                      <a:pPr marL="0" marR="0">
                        <a:lnSpc>
                          <a:spcPct val="120000"/>
                        </a:lnSpc>
                        <a:spcBef>
                          <a:spcPts val="0"/>
                        </a:spcBef>
                        <a:spcAft>
                          <a:spcPts val="0"/>
                        </a:spcAft>
                      </a:pPr>
                      <a:r>
                        <a:rPr lang="en-US" sz="1000" u="sng" dirty="0">
                          <a:effectLst/>
                          <a:hlinkClick r:id="rId2"/>
                        </a:rPr>
                        <a:t>Primary diner trait</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Embrace the "foodie" culture, enjoy cooking adventurous meals using local and organic foods.  </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553083182"/>
                  </a:ext>
                </a:extLst>
              </a:tr>
              <a:tr h="503996">
                <a:tc>
                  <a:txBody>
                    <a:bodyPr/>
                    <a:lstStyle/>
                    <a:p>
                      <a:pPr marL="0" marR="0">
                        <a:lnSpc>
                          <a:spcPct val="120000"/>
                        </a:lnSpc>
                        <a:spcBef>
                          <a:spcPts val="0"/>
                        </a:spcBef>
                        <a:spcAft>
                          <a:spcPts val="0"/>
                        </a:spcAft>
                      </a:pPr>
                      <a:r>
                        <a:rPr lang="en-US" sz="1000" u="sng" dirty="0">
                          <a:effectLst/>
                          <a:hlinkClick r:id="rId2"/>
                        </a:rPr>
                        <a:t>Occupations</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Professional, management, and sales positions in the scientific, technical services, educational services and health care industry sectors.</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449248173"/>
                  </a:ext>
                </a:extLst>
              </a:tr>
            </a:tbl>
          </a:graphicData>
        </a:graphic>
      </p:graphicFrame>
    </p:spTree>
    <p:extLst>
      <p:ext uri="{BB962C8B-B14F-4D97-AF65-F5344CB8AC3E}">
        <p14:creationId xmlns:p14="http://schemas.microsoft.com/office/powerpoint/2010/main" val="2207408363"/>
      </p:ext>
    </p:extLst>
  </p:cSld>
  <p:clrMapOvr>
    <a:masterClrMapping/>
  </p:clrMapOvr>
  <p:transition spd="slow" advTm="10000">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Captured Data for 32 Addresses</a:t>
            </a:r>
            <a:br>
              <a:rPr lang="en-US" dirty="0" smtClean="0"/>
            </a:br>
            <a:endParaRPr lang="en-US" dirty="0"/>
          </a:p>
        </p:txBody>
      </p:sp>
      <p:sp>
        <p:nvSpPr>
          <p:cNvPr id="6" name="TextBox 5"/>
          <p:cNvSpPr txBox="1"/>
          <p:nvPr/>
        </p:nvSpPr>
        <p:spPr>
          <a:xfrm>
            <a:off x="4334256" y="1424600"/>
            <a:ext cx="5340096" cy="276999"/>
          </a:xfrm>
          <a:prstGeom prst="rect">
            <a:avLst/>
          </a:prstGeom>
          <a:noFill/>
        </p:spPr>
        <p:txBody>
          <a:bodyPr wrap="square" rtlCol="0">
            <a:spAutoFit/>
          </a:bodyPr>
          <a:lstStyle/>
          <a:p>
            <a:r>
              <a:rPr lang="en-US" sz="1200" dirty="0" smtClean="0">
                <a:solidFill>
                  <a:schemeClr val="bg1"/>
                </a:solidFill>
              </a:rPr>
              <a:t>Includes data from the U.S. Census</a:t>
            </a:r>
            <a:endParaRPr lang="en-US" sz="1200" dirty="0">
              <a:solidFill>
                <a:schemeClr val="bg1"/>
              </a:solidFill>
            </a:endParaRPr>
          </a:p>
        </p:txBody>
      </p:sp>
      <p:pic>
        <p:nvPicPr>
          <p:cNvPr id="8" name="Picture 7"/>
          <p:cNvPicPr>
            <a:picLocks noChangeAspect="1"/>
          </p:cNvPicPr>
          <p:nvPr/>
        </p:nvPicPr>
        <p:blipFill>
          <a:blip r:embed="rId2"/>
          <a:stretch>
            <a:fillRect/>
          </a:stretch>
        </p:blipFill>
        <p:spPr>
          <a:xfrm>
            <a:off x="3063240" y="2528850"/>
            <a:ext cx="5858714" cy="3973339"/>
          </a:xfrm>
          <a:prstGeom prst="rect">
            <a:avLst/>
          </a:prstGeom>
        </p:spPr>
      </p:pic>
      <p:pic>
        <p:nvPicPr>
          <p:cNvPr id="11" name="Picture 10"/>
          <p:cNvPicPr>
            <a:picLocks noChangeAspect="1"/>
          </p:cNvPicPr>
          <p:nvPr/>
        </p:nvPicPr>
        <p:blipFill>
          <a:blip r:embed="rId3"/>
          <a:stretch>
            <a:fillRect/>
          </a:stretch>
        </p:blipFill>
        <p:spPr>
          <a:xfrm>
            <a:off x="10300085" y="2169291"/>
            <a:ext cx="1219306" cy="1005927"/>
          </a:xfrm>
          <a:prstGeom prst="rect">
            <a:avLst/>
          </a:prstGeom>
        </p:spPr>
      </p:pic>
    </p:spTree>
    <p:extLst>
      <p:ext uri="{BB962C8B-B14F-4D97-AF65-F5344CB8AC3E}">
        <p14:creationId xmlns:p14="http://schemas.microsoft.com/office/powerpoint/2010/main" val="1783002857"/>
      </p:ext>
    </p:extLst>
  </p:cSld>
  <p:clrMapOvr>
    <a:masterClrMapping/>
  </p:clrMapOvr>
  <p:transition spd="slow" advTm="7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660049"/>
            <a:ext cx="8761413" cy="706964"/>
          </a:xfrm>
        </p:spPr>
        <p:txBody>
          <a:bodyPr/>
          <a:lstStyle/>
          <a:p>
            <a:r>
              <a:rPr lang="en-US" dirty="0" smtClean="0"/>
              <a:t>The Captured Data for 32 Addresses</a:t>
            </a:r>
            <a:endParaRPr lang="en-US" dirty="0"/>
          </a:p>
        </p:txBody>
      </p:sp>
      <p:sp>
        <p:nvSpPr>
          <p:cNvPr id="5" name="TextBox 4"/>
          <p:cNvSpPr txBox="1"/>
          <p:nvPr/>
        </p:nvSpPr>
        <p:spPr>
          <a:xfrm>
            <a:off x="1219052" y="1312392"/>
            <a:ext cx="2203178" cy="276999"/>
          </a:xfrm>
          <a:prstGeom prst="rect">
            <a:avLst/>
          </a:prstGeom>
          <a:noFill/>
        </p:spPr>
        <p:txBody>
          <a:bodyPr wrap="square" rtlCol="0">
            <a:spAutoFit/>
          </a:bodyPr>
          <a:lstStyle/>
          <a:p>
            <a:r>
              <a:rPr lang="en-US" sz="1200" dirty="0" smtClean="0">
                <a:solidFill>
                  <a:schemeClr val="bg1"/>
                </a:solidFill>
              </a:rPr>
              <a:t>The Walkability Indexes</a:t>
            </a:r>
            <a:endParaRPr lang="en-US" sz="1200" dirty="0">
              <a:solidFill>
                <a:schemeClr val="bg1"/>
              </a:solidFill>
            </a:endParaRPr>
          </a:p>
        </p:txBody>
      </p:sp>
      <p:pic>
        <p:nvPicPr>
          <p:cNvPr id="6" name="Picture 5"/>
          <p:cNvPicPr>
            <a:picLocks noChangeAspect="1"/>
          </p:cNvPicPr>
          <p:nvPr/>
        </p:nvPicPr>
        <p:blipFill>
          <a:blip r:embed="rId2"/>
          <a:stretch>
            <a:fillRect/>
          </a:stretch>
        </p:blipFill>
        <p:spPr>
          <a:xfrm>
            <a:off x="462963" y="1811770"/>
            <a:ext cx="2648700" cy="4770013"/>
          </a:xfrm>
          <a:prstGeom prst="rect">
            <a:avLst/>
          </a:prstGeom>
        </p:spPr>
      </p:pic>
      <p:sp>
        <p:nvSpPr>
          <p:cNvPr id="7" name="TextBox 6"/>
          <p:cNvSpPr txBox="1"/>
          <p:nvPr/>
        </p:nvSpPr>
        <p:spPr>
          <a:xfrm>
            <a:off x="3708891" y="1297709"/>
            <a:ext cx="2203178" cy="276999"/>
          </a:xfrm>
          <a:prstGeom prst="rect">
            <a:avLst/>
          </a:prstGeom>
          <a:noFill/>
        </p:spPr>
        <p:txBody>
          <a:bodyPr wrap="square" rtlCol="0">
            <a:spAutoFit/>
          </a:bodyPr>
          <a:lstStyle/>
          <a:p>
            <a:r>
              <a:rPr lang="en-US" sz="1200" dirty="0" smtClean="0">
                <a:solidFill>
                  <a:schemeClr val="bg1"/>
                </a:solidFill>
              </a:rPr>
              <a:t>The Liveability Indexes</a:t>
            </a:r>
            <a:endParaRPr lang="en-US" sz="1200" dirty="0">
              <a:solidFill>
                <a:schemeClr val="bg1"/>
              </a:solidFill>
            </a:endParaRPr>
          </a:p>
        </p:txBody>
      </p:sp>
      <p:pic>
        <p:nvPicPr>
          <p:cNvPr id="8" name="Picture 7"/>
          <p:cNvPicPr>
            <a:picLocks noChangeAspect="1"/>
          </p:cNvPicPr>
          <p:nvPr/>
        </p:nvPicPr>
        <p:blipFill rotWithShape="1">
          <a:blip r:embed="rId3"/>
          <a:srcRect l="23693"/>
          <a:stretch/>
        </p:blipFill>
        <p:spPr>
          <a:xfrm>
            <a:off x="3111663" y="1797086"/>
            <a:ext cx="3194544" cy="4798778"/>
          </a:xfrm>
          <a:prstGeom prst="rect">
            <a:avLst/>
          </a:prstGeom>
        </p:spPr>
      </p:pic>
      <p:pic>
        <p:nvPicPr>
          <p:cNvPr id="12" name="Picture 11"/>
          <p:cNvPicPr>
            <a:picLocks noChangeAspect="1"/>
          </p:cNvPicPr>
          <p:nvPr/>
        </p:nvPicPr>
        <p:blipFill>
          <a:blip r:embed="rId4"/>
          <a:stretch>
            <a:fillRect/>
          </a:stretch>
        </p:blipFill>
        <p:spPr>
          <a:xfrm>
            <a:off x="6306207" y="1797086"/>
            <a:ext cx="5486562" cy="4784697"/>
          </a:xfrm>
          <a:prstGeom prst="rect">
            <a:avLst/>
          </a:prstGeom>
        </p:spPr>
      </p:pic>
      <p:sp>
        <p:nvSpPr>
          <p:cNvPr id="13" name="TextBox 12"/>
          <p:cNvSpPr txBox="1"/>
          <p:nvPr/>
        </p:nvSpPr>
        <p:spPr>
          <a:xfrm>
            <a:off x="6306206" y="1304510"/>
            <a:ext cx="4538577" cy="276999"/>
          </a:xfrm>
          <a:prstGeom prst="rect">
            <a:avLst/>
          </a:prstGeom>
          <a:noFill/>
        </p:spPr>
        <p:txBody>
          <a:bodyPr wrap="square" rtlCol="0">
            <a:spAutoFit/>
          </a:bodyPr>
          <a:lstStyle/>
          <a:p>
            <a:r>
              <a:rPr lang="en-US" sz="1200" dirty="0" smtClean="0">
                <a:solidFill>
                  <a:schemeClr val="bg1"/>
                </a:solidFill>
              </a:rPr>
              <a:t>The  </a:t>
            </a:r>
            <a:r>
              <a:rPr lang="en-US" sz="1200" dirty="0" smtClean="0">
                <a:solidFill>
                  <a:schemeClr val="bg1"/>
                </a:solidFill>
              </a:rPr>
              <a:t>Top 2 or 3 </a:t>
            </a:r>
            <a:r>
              <a:rPr lang="en-US" sz="1200" dirty="0" smtClean="0">
                <a:solidFill>
                  <a:schemeClr val="bg1"/>
                </a:solidFill>
              </a:rPr>
              <a:t>Esri </a:t>
            </a:r>
            <a:r>
              <a:rPr lang="en-US" sz="1200" dirty="0" smtClean="0">
                <a:solidFill>
                  <a:schemeClr val="bg1"/>
                </a:solidFill>
              </a:rPr>
              <a:t>Tapestry </a:t>
            </a:r>
            <a:r>
              <a:rPr lang="en-US" sz="1200" dirty="0" smtClean="0">
                <a:solidFill>
                  <a:schemeClr val="bg1"/>
                </a:solidFill>
              </a:rPr>
              <a:t>Segments</a:t>
            </a:r>
            <a:endParaRPr lang="en-US" sz="1200" dirty="0">
              <a:solidFill>
                <a:schemeClr val="bg1"/>
              </a:solidFill>
            </a:endParaRPr>
          </a:p>
        </p:txBody>
      </p:sp>
    </p:spTree>
    <p:extLst>
      <p:ext uri="{BB962C8B-B14F-4D97-AF65-F5344CB8AC3E}">
        <p14:creationId xmlns:p14="http://schemas.microsoft.com/office/powerpoint/2010/main" val="1969161380"/>
      </p:ext>
    </p:extLst>
  </p:cSld>
  <p:clrMapOvr>
    <a:masterClrMapping/>
  </p:clrMapOvr>
  <mc:AlternateContent xmlns:mc="http://schemas.openxmlformats.org/markup-compatibility/2006" xmlns:p14="http://schemas.microsoft.com/office/powerpoint/2010/main">
    <mc:Choice Requires="p14">
      <p:transition spd="slow" p14:dur="1500" advTm="15000">
        <p:split orient="vert"/>
      </p:transition>
    </mc:Choice>
    <mc:Fallback xmlns="">
      <p:transition spd="slow" advTm="1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6" presetClass="entr" presetSubtype="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580">
                                          <p:stCondLst>
                                            <p:cond delay="0"/>
                                          </p:stCondLst>
                                        </p:cTn>
                                        <p:tgtEl>
                                          <p:spTgt spid="7"/>
                                        </p:tgtEl>
                                      </p:cBhvr>
                                    </p:animEffect>
                                    <p:anim calcmode="lin" valueType="num">
                                      <p:cBhvr>
                                        <p:cTn id="33"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34"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35"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36"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37"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38" dur="26">
                                          <p:stCondLst>
                                            <p:cond delay="650"/>
                                          </p:stCondLst>
                                        </p:cTn>
                                        <p:tgtEl>
                                          <p:spTgt spid="7"/>
                                        </p:tgtEl>
                                      </p:cBhvr>
                                      <p:to x="100000" y="60000"/>
                                    </p:animScale>
                                    <p:animScale>
                                      <p:cBhvr>
                                        <p:cTn id="39" dur="166" decel="50000">
                                          <p:stCondLst>
                                            <p:cond delay="676"/>
                                          </p:stCondLst>
                                        </p:cTn>
                                        <p:tgtEl>
                                          <p:spTgt spid="7"/>
                                        </p:tgtEl>
                                      </p:cBhvr>
                                      <p:to x="100000" y="100000"/>
                                    </p:animScale>
                                    <p:animScale>
                                      <p:cBhvr>
                                        <p:cTn id="40" dur="26">
                                          <p:stCondLst>
                                            <p:cond delay="1312"/>
                                          </p:stCondLst>
                                        </p:cTn>
                                        <p:tgtEl>
                                          <p:spTgt spid="7"/>
                                        </p:tgtEl>
                                      </p:cBhvr>
                                      <p:to x="100000" y="80000"/>
                                    </p:animScale>
                                    <p:animScale>
                                      <p:cBhvr>
                                        <p:cTn id="41" dur="166" decel="50000">
                                          <p:stCondLst>
                                            <p:cond delay="1338"/>
                                          </p:stCondLst>
                                        </p:cTn>
                                        <p:tgtEl>
                                          <p:spTgt spid="7"/>
                                        </p:tgtEl>
                                      </p:cBhvr>
                                      <p:to x="100000" y="100000"/>
                                    </p:animScale>
                                    <p:animScale>
                                      <p:cBhvr>
                                        <p:cTn id="42" dur="26">
                                          <p:stCondLst>
                                            <p:cond delay="1642"/>
                                          </p:stCondLst>
                                        </p:cTn>
                                        <p:tgtEl>
                                          <p:spTgt spid="7"/>
                                        </p:tgtEl>
                                      </p:cBhvr>
                                      <p:to x="100000" y="90000"/>
                                    </p:animScale>
                                    <p:animScale>
                                      <p:cBhvr>
                                        <p:cTn id="43" dur="166" decel="50000">
                                          <p:stCondLst>
                                            <p:cond delay="1668"/>
                                          </p:stCondLst>
                                        </p:cTn>
                                        <p:tgtEl>
                                          <p:spTgt spid="7"/>
                                        </p:tgtEl>
                                      </p:cBhvr>
                                      <p:to x="100000" y="100000"/>
                                    </p:animScale>
                                    <p:animScale>
                                      <p:cBhvr>
                                        <p:cTn id="44" dur="26">
                                          <p:stCondLst>
                                            <p:cond delay="1808"/>
                                          </p:stCondLst>
                                        </p:cTn>
                                        <p:tgtEl>
                                          <p:spTgt spid="7"/>
                                        </p:tgtEl>
                                      </p:cBhvr>
                                      <p:to x="100000" y="95000"/>
                                    </p:animScale>
                                    <p:animScale>
                                      <p:cBhvr>
                                        <p:cTn id="45" dur="166" decel="50000">
                                          <p:stCondLst>
                                            <p:cond delay="1834"/>
                                          </p:stCondLst>
                                        </p:cTn>
                                        <p:tgtEl>
                                          <p:spTgt spid="7"/>
                                        </p:tgtEl>
                                      </p:cBhvr>
                                      <p:to x="100000" y="100000"/>
                                    </p:animScale>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8"/>
                                        </p:tgtEl>
                                        <p:attrNameLst>
                                          <p:attrName>style.visibility</p:attrName>
                                        </p:attrNameLst>
                                      </p:cBhvr>
                                      <p:to>
                                        <p:strVal val="visible"/>
                                      </p:to>
                                    </p:set>
                                    <p:anim calcmode="lin" valueType="num">
                                      <p:cBhvr additive="base">
                                        <p:cTn id="50" dur="500" fill="hold"/>
                                        <p:tgtEl>
                                          <p:spTgt spid="8"/>
                                        </p:tgtEl>
                                        <p:attrNameLst>
                                          <p:attrName>ppt_x</p:attrName>
                                        </p:attrNameLst>
                                      </p:cBhvr>
                                      <p:tavLst>
                                        <p:tav tm="0">
                                          <p:val>
                                            <p:strVal val="#ppt_x"/>
                                          </p:val>
                                        </p:tav>
                                        <p:tav tm="100000">
                                          <p:val>
                                            <p:strVal val="#ppt_x"/>
                                          </p:val>
                                        </p:tav>
                                      </p:tavLst>
                                    </p:anim>
                                    <p:anim calcmode="lin" valueType="num">
                                      <p:cBhvr additive="base">
                                        <p:cTn id="51"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6" presetClass="entr" presetSubtype="0" fill="hold" grpId="0" nodeType="click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wipe(down)">
                                      <p:cBhvr>
                                        <p:cTn id="56" dur="580">
                                          <p:stCondLst>
                                            <p:cond delay="0"/>
                                          </p:stCondLst>
                                        </p:cTn>
                                        <p:tgtEl>
                                          <p:spTgt spid="13"/>
                                        </p:tgtEl>
                                      </p:cBhvr>
                                    </p:animEffect>
                                    <p:anim calcmode="lin" valueType="num">
                                      <p:cBhvr>
                                        <p:cTn id="57"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58"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59"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60"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61"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62" dur="26">
                                          <p:stCondLst>
                                            <p:cond delay="650"/>
                                          </p:stCondLst>
                                        </p:cTn>
                                        <p:tgtEl>
                                          <p:spTgt spid="13"/>
                                        </p:tgtEl>
                                      </p:cBhvr>
                                      <p:to x="100000" y="60000"/>
                                    </p:animScale>
                                    <p:animScale>
                                      <p:cBhvr>
                                        <p:cTn id="63" dur="166" decel="50000">
                                          <p:stCondLst>
                                            <p:cond delay="676"/>
                                          </p:stCondLst>
                                        </p:cTn>
                                        <p:tgtEl>
                                          <p:spTgt spid="13"/>
                                        </p:tgtEl>
                                      </p:cBhvr>
                                      <p:to x="100000" y="100000"/>
                                    </p:animScale>
                                    <p:animScale>
                                      <p:cBhvr>
                                        <p:cTn id="64" dur="26">
                                          <p:stCondLst>
                                            <p:cond delay="1312"/>
                                          </p:stCondLst>
                                        </p:cTn>
                                        <p:tgtEl>
                                          <p:spTgt spid="13"/>
                                        </p:tgtEl>
                                      </p:cBhvr>
                                      <p:to x="100000" y="80000"/>
                                    </p:animScale>
                                    <p:animScale>
                                      <p:cBhvr>
                                        <p:cTn id="65" dur="166" decel="50000">
                                          <p:stCondLst>
                                            <p:cond delay="1338"/>
                                          </p:stCondLst>
                                        </p:cTn>
                                        <p:tgtEl>
                                          <p:spTgt spid="13"/>
                                        </p:tgtEl>
                                      </p:cBhvr>
                                      <p:to x="100000" y="100000"/>
                                    </p:animScale>
                                    <p:animScale>
                                      <p:cBhvr>
                                        <p:cTn id="66" dur="26">
                                          <p:stCondLst>
                                            <p:cond delay="1642"/>
                                          </p:stCondLst>
                                        </p:cTn>
                                        <p:tgtEl>
                                          <p:spTgt spid="13"/>
                                        </p:tgtEl>
                                      </p:cBhvr>
                                      <p:to x="100000" y="90000"/>
                                    </p:animScale>
                                    <p:animScale>
                                      <p:cBhvr>
                                        <p:cTn id="67" dur="166" decel="50000">
                                          <p:stCondLst>
                                            <p:cond delay="1668"/>
                                          </p:stCondLst>
                                        </p:cTn>
                                        <p:tgtEl>
                                          <p:spTgt spid="13"/>
                                        </p:tgtEl>
                                      </p:cBhvr>
                                      <p:to x="100000" y="100000"/>
                                    </p:animScale>
                                    <p:animScale>
                                      <p:cBhvr>
                                        <p:cTn id="68" dur="26">
                                          <p:stCondLst>
                                            <p:cond delay="1808"/>
                                          </p:stCondLst>
                                        </p:cTn>
                                        <p:tgtEl>
                                          <p:spTgt spid="13"/>
                                        </p:tgtEl>
                                      </p:cBhvr>
                                      <p:to x="100000" y="95000"/>
                                    </p:animScale>
                                    <p:animScale>
                                      <p:cBhvr>
                                        <p:cTn id="69" dur="166" decel="50000">
                                          <p:stCondLst>
                                            <p:cond delay="1834"/>
                                          </p:stCondLst>
                                        </p:cTn>
                                        <p:tgtEl>
                                          <p:spTgt spid="13"/>
                                        </p:tgtEl>
                                      </p:cBhvr>
                                      <p:to x="100000" y="100000"/>
                                    </p:animScale>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nodeType="clickEffect">
                                  <p:stCondLst>
                                    <p:cond delay="0"/>
                                  </p:stCondLst>
                                  <p:childTnLst>
                                    <p:set>
                                      <p:cBhvr>
                                        <p:cTn id="73" dur="1" fill="hold">
                                          <p:stCondLst>
                                            <p:cond delay="0"/>
                                          </p:stCondLst>
                                        </p:cTn>
                                        <p:tgtEl>
                                          <p:spTgt spid="12"/>
                                        </p:tgtEl>
                                        <p:attrNameLst>
                                          <p:attrName>style.visibility</p:attrName>
                                        </p:attrNameLst>
                                      </p:cBhvr>
                                      <p:to>
                                        <p:strVal val="visible"/>
                                      </p:to>
                                    </p:set>
                                    <p:animEffect transition="in" filter="fade">
                                      <p:cBhvr>
                                        <p:cTn id="74" dur="1000"/>
                                        <p:tgtEl>
                                          <p:spTgt spid="12"/>
                                        </p:tgtEl>
                                      </p:cBhvr>
                                    </p:animEffect>
                                    <p:anim calcmode="lin" valueType="num">
                                      <p:cBhvr>
                                        <p:cTn id="75" dur="1000" fill="hold"/>
                                        <p:tgtEl>
                                          <p:spTgt spid="12"/>
                                        </p:tgtEl>
                                        <p:attrNameLst>
                                          <p:attrName>ppt_x</p:attrName>
                                        </p:attrNameLst>
                                      </p:cBhvr>
                                      <p:tavLst>
                                        <p:tav tm="0">
                                          <p:val>
                                            <p:strVal val="#ppt_x"/>
                                          </p:val>
                                        </p:tav>
                                        <p:tav tm="100000">
                                          <p:val>
                                            <p:strVal val="#ppt_x"/>
                                          </p:val>
                                        </p:tav>
                                      </p:tavLst>
                                    </p:anim>
                                    <p:anim calcmode="lin" valueType="num">
                                      <p:cBhvr>
                                        <p:cTn id="7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DASHBOARDS</a:t>
            </a:r>
            <a:endParaRPr lang="en-US" dirty="0"/>
          </a:p>
        </p:txBody>
      </p:sp>
      <p:sp>
        <p:nvSpPr>
          <p:cNvPr id="3" name="Text Placeholder 2"/>
          <p:cNvSpPr>
            <a:spLocks noGrp="1"/>
          </p:cNvSpPr>
          <p:nvPr>
            <p:ph type="body" idx="1"/>
          </p:nvPr>
        </p:nvSpPr>
        <p:spPr>
          <a:xfrm>
            <a:off x="6895558" y="2677644"/>
            <a:ext cx="4550208" cy="2283823"/>
          </a:xfrm>
        </p:spPr>
        <p:txBody>
          <a:bodyPr/>
          <a:lstStyle/>
          <a:p>
            <a:r>
              <a:rPr lang="en-US" dirty="0" smtClean="0"/>
              <a:t>A VARIETY OF METRICS REPORTED</a:t>
            </a:r>
            <a:endParaRPr lang="en-US" dirty="0"/>
          </a:p>
        </p:txBody>
      </p:sp>
      <p:pic>
        <p:nvPicPr>
          <p:cNvPr id="4" name="Picture 3"/>
          <p:cNvPicPr>
            <a:picLocks noChangeAspect="1"/>
          </p:cNvPicPr>
          <p:nvPr/>
        </p:nvPicPr>
        <p:blipFill>
          <a:blip r:embed="rId2"/>
          <a:stretch>
            <a:fillRect/>
          </a:stretch>
        </p:blipFill>
        <p:spPr>
          <a:xfrm>
            <a:off x="10226460" y="1538671"/>
            <a:ext cx="1219306" cy="1005927"/>
          </a:xfrm>
          <a:prstGeom prst="rect">
            <a:avLst/>
          </a:prstGeom>
        </p:spPr>
      </p:pic>
    </p:spTree>
    <p:extLst>
      <p:ext uri="{BB962C8B-B14F-4D97-AF65-F5344CB8AC3E}">
        <p14:creationId xmlns:p14="http://schemas.microsoft.com/office/powerpoint/2010/main" val="4181175696"/>
      </p:ext>
    </p:extLst>
  </p:cSld>
  <p:clrMapOvr>
    <a:masterClrMapping/>
  </p:clrMapOvr>
  <mc:AlternateContent xmlns:mc="http://schemas.openxmlformats.org/markup-compatibility/2006" xmlns:p14="http://schemas.microsoft.com/office/powerpoint/2010/main">
    <mc:Choice Requires="p14">
      <p:transition spd="med" p14:dur="700" advTm="5000">
        <p:fade/>
      </p:transition>
    </mc:Choice>
    <mc:Fallback xmlns="">
      <p:transition spd="med" advTm="5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226513" y="1496629"/>
            <a:ext cx="1219306" cy="1005927"/>
          </a:xfrm>
          <a:prstGeom prst="rect">
            <a:avLst/>
          </a:prstGeom>
        </p:spPr>
      </p:pic>
      <p:graphicFrame>
        <p:nvGraphicFramePr>
          <p:cNvPr id="3" name="Chart 2"/>
          <p:cNvGraphicFramePr>
            <a:graphicFrameLocks/>
          </p:cNvGraphicFramePr>
          <p:nvPr>
            <p:extLst>
              <p:ext uri="{D42A27DB-BD31-4B8C-83A1-F6EECF244321}">
                <p14:modId xmlns:p14="http://schemas.microsoft.com/office/powerpoint/2010/main" val="4035169855"/>
              </p:ext>
            </p:extLst>
          </p:nvPr>
        </p:nvGraphicFramePr>
        <p:xfrm>
          <a:off x="141890" y="627992"/>
          <a:ext cx="4572000" cy="2743200"/>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cx1="http://schemas.microsoft.com/office/drawing/2015/9/8/chartex">
        <mc:Choice Requires="cx1">
          <p:graphicFrame>
            <p:nvGraphicFramePr>
              <p:cNvPr id="5" name="Chart 4"/>
              <p:cNvGraphicFramePr/>
              <p:nvPr>
                <p:extLst>
                  <p:ext uri="{D42A27DB-BD31-4B8C-83A1-F6EECF244321}">
                    <p14:modId xmlns:p14="http://schemas.microsoft.com/office/powerpoint/2010/main" val="4078700084"/>
                  </p:ext>
                </p:extLst>
              </p:nvPr>
            </p:nvGraphicFramePr>
            <p:xfrm>
              <a:off x="4713890" y="627992"/>
              <a:ext cx="4572000" cy="2743200"/>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5" name="Chart 4"/>
              <p:cNvPicPr>
                <a:picLocks noGrp="1" noRot="1" noChangeAspect="1" noMove="1" noResize="1" noEditPoints="1" noAdjustHandles="1" noChangeArrowheads="1" noChangeShapeType="1"/>
              </p:cNvPicPr>
              <p:nvPr/>
            </p:nvPicPr>
            <p:blipFill>
              <a:blip r:embed="rId5"/>
              <a:stretch>
                <a:fillRect/>
              </a:stretch>
            </p:blipFill>
            <p:spPr>
              <a:xfrm>
                <a:off x="4713890" y="627992"/>
                <a:ext cx="4572000" cy="2743200"/>
              </a:xfrm>
              <a:prstGeom prst="rect">
                <a:avLst/>
              </a:prstGeom>
            </p:spPr>
          </p:pic>
        </mc:Fallback>
      </mc:AlternateContent>
      <p:sp>
        <p:nvSpPr>
          <p:cNvPr id="7" name="TextBox 6"/>
          <p:cNvSpPr txBox="1"/>
          <p:nvPr/>
        </p:nvSpPr>
        <p:spPr>
          <a:xfrm>
            <a:off x="536028" y="157655"/>
            <a:ext cx="9101958" cy="369332"/>
          </a:xfrm>
          <a:prstGeom prst="rect">
            <a:avLst/>
          </a:prstGeom>
          <a:noFill/>
        </p:spPr>
        <p:txBody>
          <a:bodyPr wrap="square" rtlCol="0">
            <a:spAutoFit/>
          </a:bodyPr>
          <a:lstStyle/>
          <a:p>
            <a:r>
              <a:rPr lang="en-US" dirty="0" smtClean="0"/>
              <a:t>Basic Demographics</a:t>
            </a:r>
            <a:endParaRPr lang="en-US" dirty="0"/>
          </a:p>
        </p:txBody>
      </p:sp>
      <p:graphicFrame>
        <p:nvGraphicFramePr>
          <p:cNvPr id="8" name="Chart 7"/>
          <p:cNvGraphicFramePr>
            <a:graphicFrameLocks/>
          </p:cNvGraphicFramePr>
          <p:nvPr>
            <p:extLst>
              <p:ext uri="{D42A27DB-BD31-4B8C-83A1-F6EECF244321}">
                <p14:modId xmlns:p14="http://schemas.microsoft.com/office/powerpoint/2010/main" val="509938607"/>
              </p:ext>
            </p:extLst>
          </p:nvPr>
        </p:nvGraphicFramePr>
        <p:xfrm>
          <a:off x="536028" y="3371192"/>
          <a:ext cx="9258300" cy="3381375"/>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584321435"/>
      </p:ext>
    </p:extLst>
  </p:cSld>
  <p:clrMapOvr>
    <a:masterClrMapping/>
  </p:clrMapOvr>
  <p:transition advTm="15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Graphic spid="8"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sp>
        <p:nvSpPr>
          <p:cNvPr id="3" name="TextBox 2"/>
          <p:cNvSpPr txBox="1"/>
          <p:nvPr/>
        </p:nvSpPr>
        <p:spPr>
          <a:xfrm>
            <a:off x="504497" y="147145"/>
            <a:ext cx="9101958" cy="369332"/>
          </a:xfrm>
          <a:prstGeom prst="rect">
            <a:avLst/>
          </a:prstGeom>
          <a:noFill/>
        </p:spPr>
        <p:txBody>
          <a:bodyPr wrap="square" rtlCol="0">
            <a:spAutoFit/>
          </a:bodyPr>
          <a:lstStyle/>
          <a:p>
            <a:r>
              <a:rPr lang="en-US" dirty="0" smtClean="0"/>
              <a:t>and Relative Ranking information </a:t>
            </a:r>
            <a:endParaRPr lang="en-US" dirty="0"/>
          </a:p>
        </p:txBody>
      </p:sp>
      <p:graphicFrame>
        <p:nvGraphicFramePr>
          <p:cNvPr id="5" name="Chart 4"/>
          <p:cNvGraphicFramePr>
            <a:graphicFrameLocks/>
          </p:cNvGraphicFramePr>
          <p:nvPr>
            <p:extLst>
              <p:ext uri="{D42A27DB-BD31-4B8C-83A1-F6EECF244321}">
                <p14:modId xmlns:p14="http://schemas.microsoft.com/office/powerpoint/2010/main" val="493462371"/>
              </p:ext>
            </p:extLst>
          </p:nvPr>
        </p:nvGraphicFramePr>
        <p:xfrm>
          <a:off x="378700" y="747137"/>
          <a:ext cx="9353551" cy="254793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2389930984"/>
              </p:ext>
            </p:extLst>
          </p:nvPr>
        </p:nvGraphicFramePr>
        <p:xfrm>
          <a:off x="378700" y="3731335"/>
          <a:ext cx="9410700" cy="264318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042326302"/>
      </p:ext>
    </p:extLst>
  </p:cSld>
  <p:clrMapOvr>
    <a:masterClrMapping/>
  </p:clrMapOvr>
  <mc:AlternateContent xmlns:mc="http://schemas.openxmlformats.org/markup-compatibility/2006">
    <mc:Choice xmlns:p14="http://schemas.microsoft.com/office/powerpoint/2010/main" Requires="p14">
      <p:transition p14:dur="100" advTm="5000">
        <p:cut/>
      </p:transition>
    </mc:Choice>
    <mc:Fallback>
      <p:transition advTm="5000">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Graphic spid="6"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graphicFrame>
        <p:nvGraphicFramePr>
          <p:cNvPr id="7" name="Chart 6"/>
          <p:cNvGraphicFramePr>
            <a:graphicFrameLocks/>
          </p:cNvGraphicFramePr>
          <p:nvPr>
            <p:extLst>
              <p:ext uri="{D42A27DB-BD31-4B8C-83A1-F6EECF244321}">
                <p14:modId xmlns:p14="http://schemas.microsoft.com/office/powerpoint/2010/main" val="478128520"/>
              </p:ext>
            </p:extLst>
          </p:nvPr>
        </p:nvGraphicFramePr>
        <p:xfrm>
          <a:off x="317938" y="177662"/>
          <a:ext cx="9420225" cy="2643187"/>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6928288" y="177662"/>
            <a:ext cx="2809875" cy="361950"/>
          </a:xfrm>
          <a:prstGeom prst="rect">
            <a:avLst/>
          </a:prstGeom>
          <a:solidFill>
            <a:sysClr val="window" lastClr="FFFFFF"/>
          </a:solidFill>
          <a:ln w="9525" cmpd="sng">
            <a:noFill/>
          </a:ln>
          <a:effectLst/>
        </p:spPr>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Median Age:  Rank = 1 (lower) is older</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Entertainment Spending: Rank = 1 (lower) is more</a:t>
            </a:r>
          </a:p>
        </p:txBody>
      </p:sp>
    </p:spTree>
    <p:extLst>
      <p:ext uri="{BB962C8B-B14F-4D97-AF65-F5344CB8AC3E}">
        <p14:creationId xmlns:p14="http://schemas.microsoft.com/office/powerpoint/2010/main" val="1088194494"/>
      </p:ext>
    </p:extLst>
  </p:cSld>
  <p:clrMapOvr>
    <a:masterClrMapping/>
  </p:clrMapOvr>
  <p:transition spd="slow" advTm="8000">
    <p:push dir="u"/>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Ion Boardroom</Template>
  <TotalTime>471</TotalTime>
  <Words>756</Words>
  <Application>Microsoft Office PowerPoint</Application>
  <PresentationFormat>Widescreen</PresentationFormat>
  <Paragraphs>56</Paragraphs>
  <Slides>20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Cambria</vt:lpstr>
      <vt:lpstr>Century Gothic</vt:lpstr>
      <vt:lpstr>Times New Roman</vt:lpstr>
      <vt:lpstr>Wingdings 3</vt:lpstr>
      <vt:lpstr>Ion Boardroom</vt:lpstr>
      <vt:lpstr>Market Analysis of locations for  The Dancing Dog</vt:lpstr>
      <vt:lpstr>Purpose and Sources</vt:lpstr>
      <vt:lpstr>Target Customer Profile</vt:lpstr>
      <vt:lpstr>The Captured Data for 32 Addresses </vt:lpstr>
      <vt:lpstr>The Captured Data for 32 Addresses</vt:lpstr>
      <vt:lpstr>DASHBOARDS</vt:lpstr>
      <vt:lpstr>PowerPoint Presentation</vt:lpstr>
      <vt:lpstr>PowerPoint Presentation</vt:lpstr>
      <vt:lpstr>PowerPoint Presentation</vt:lpstr>
      <vt:lpstr>Map Views</vt:lpstr>
      <vt:lpstr>The mapped location possibilities for The Dancing Dog</vt:lpstr>
      <vt:lpstr>3D map views which show the distribution of  Esri Tapestry Segment information per location</vt:lpstr>
      <vt:lpstr>Through which the owners can rotate, zoom, and interact with.</vt:lpstr>
      <vt:lpstr>PowerPoint Presentation</vt:lpstr>
      <vt:lpstr>PowerPoint Presentation</vt:lpstr>
      <vt:lpstr>PowerPoint Presentation</vt:lpstr>
      <vt:lpstr>PowerPoint Presentation</vt:lpstr>
      <vt:lpstr>The Esri distribution reduces to this 2D chart</vt:lpstr>
      <vt:lpstr>Summary of Lifestyle Scores</vt:lpstr>
      <vt:lpstr>This concludes the presentation  of  The Dancing Dog  Real Estate Analysis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Andrea Brice</dc:creator>
  <cp:lastModifiedBy>Andrea Brice</cp:lastModifiedBy>
  <cp:revision>70</cp:revision>
  <dcterms:created xsi:type="dcterms:W3CDTF">2015-11-16T20:09:02Z</dcterms:created>
  <dcterms:modified xsi:type="dcterms:W3CDTF">2015-11-18T02:17:26Z</dcterms:modified>
</cp:coreProperties>
</file>

<file path=docProps/thumbnail.jpeg>
</file>